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 bookmarkIdSeed="2">
  <p:sldMasterIdLst>
    <p:sldMasterId id="2147483660" r:id="rId1"/>
  </p:sldMasterIdLst>
  <p:notesMasterIdLst>
    <p:notesMasterId r:id="rId3"/>
  </p:notesMasterIdLst>
  <p:sldIdLst>
    <p:sldId id="275" r:id="rId2"/>
  </p:sldIdLst>
  <p:sldSz cx="6858000" cy="12192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08" autoAdjust="0"/>
    <p:restoredTop sz="94660"/>
  </p:normalViewPr>
  <p:slideViewPr>
    <p:cSldViewPr snapToGrid="0">
      <p:cViewPr varScale="1">
        <p:scale>
          <a:sx n="55" d="100"/>
          <a:sy n="55" d="100"/>
        </p:scale>
        <p:origin x="2712" y="6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D8DA6FD-2EBA-4BF6-9DDA-B364D4F79689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703604-0067-48E4-A4C0-5F034A2E90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024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557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096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58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405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780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644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415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6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286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272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95E1-599A-47BC-A184-95F804A95903}" type="datetimeFigureOut">
              <a:rPr lang="he-IL" smtClean="0"/>
              <a:t>י"ב/טבת/תשפ"ד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EAEBC-7A46-4046-8538-264453565E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582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166891"/>
              </p:ext>
            </p:extLst>
          </p:nvPr>
        </p:nvGraphicFramePr>
        <p:xfrm>
          <a:off x="239713" y="955675"/>
          <a:ext cx="6262687" cy="681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" imgW="7177865" imgH="7807779" progId="Prism8.Document">
                  <p:embed/>
                </p:oleObj>
              </mc:Choice>
              <mc:Fallback>
                <p:oleObj name="Prism 8" r:id="rId2" imgW="7177865" imgH="780777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9713" y="955675"/>
                        <a:ext cx="6262687" cy="681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20">
            <a:extLst>
              <a:ext uri="{FF2B5EF4-FFF2-40B4-BE49-F238E27FC236}">
                <a16:creationId xmlns:a16="http://schemas.microsoft.com/office/drawing/2014/main" id="{7C6BD00F-9868-687A-3683-83B7A86CFA5E}"/>
              </a:ext>
            </a:extLst>
          </p:cNvPr>
          <p:cNvSpPr txBox="1"/>
          <p:nvPr/>
        </p:nvSpPr>
        <p:spPr>
          <a:xfrm>
            <a:off x="239713" y="576245"/>
            <a:ext cx="32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/>
              <a:t>A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FDCC1D4F-325E-250B-4FF7-527CF4E97D8C}"/>
              </a:ext>
            </a:extLst>
          </p:cNvPr>
          <p:cNvSpPr txBox="1"/>
          <p:nvPr/>
        </p:nvSpPr>
        <p:spPr>
          <a:xfrm>
            <a:off x="1340752" y="8082082"/>
            <a:ext cx="732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2FD934E9-288A-45F5-24C4-A6397629B258}"/>
              </a:ext>
            </a:extLst>
          </p:cNvPr>
          <p:cNvSpPr txBox="1"/>
          <p:nvPr/>
        </p:nvSpPr>
        <p:spPr>
          <a:xfrm>
            <a:off x="3232808" y="808384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CAC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17872061-96BA-1C06-28D2-B9474F3064F4}"/>
              </a:ext>
            </a:extLst>
          </p:cNvPr>
          <p:cNvSpPr/>
          <p:nvPr/>
        </p:nvSpPr>
        <p:spPr>
          <a:xfrm rot="16200000">
            <a:off x="167718" y="8923193"/>
            <a:ext cx="1342777" cy="20005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rtl="0"/>
            <a:r>
              <a:rPr lang="en-US" sz="700" b="1" dirty="0">
                <a:solidFill>
                  <a:srgbClr val="00B0F0"/>
                </a:solidFill>
              </a:rPr>
              <a:t>DAPI</a:t>
            </a:r>
            <a:r>
              <a:rPr lang="en-US" sz="700" b="1" dirty="0">
                <a:solidFill>
                  <a:srgbClr val="0070C0"/>
                </a:solidFill>
              </a:rPr>
              <a:t>   </a:t>
            </a:r>
            <a:r>
              <a:rPr lang="en-US" sz="700" b="1" dirty="0">
                <a:solidFill>
                  <a:srgbClr val="FFFF00"/>
                </a:solidFill>
              </a:rPr>
              <a:t>Ly6C   </a:t>
            </a:r>
            <a:r>
              <a:rPr lang="en-US" sz="700" b="1" dirty="0">
                <a:solidFill>
                  <a:srgbClr val="00B050"/>
                </a:solidFill>
              </a:rPr>
              <a:t>Ly6G  </a:t>
            </a:r>
            <a:r>
              <a:rPr lang="en-US" sz="700" b="1" dirty="0">
                <a:solidFill>
                  <a:srgbClr val="FF0000"/>
                </a:solidFill>
              </a:rPr>
              <a:t>CD11b</a:t>
            </a:r>
            <a:endParaRPr lang="he-IL" sz="700" b="1" dirty="0">
              <a:solidFill>
                <a:srgbClr val="FF000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F0B0463-A8FC-7B68-226E-E54CE2FD4E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7"/>
          <a:stretch/>
        </p:blipFill>
        <p:spPr>
          <a:xfrm>
            <a:off x="2669525" y="8365288"/>
            <a:ext cx="1646328" cy="1334295"/>
          </a:xfrm>
          <a:prstGeom prst="rect">
            <a:avLst/>
          </a:prstGeom>
        </p:spPr>
      </p:pic>
      <p:pic>
        <p:nvPicPr>
          <p:cNvPr id="18" name="Picture 18">
            <a:extLst>
              <a:ext uri="{FF2B5EF4-FFF2-40B4-BE49-F238E27FC236}">
                <a16:creationId xmlns:a16="http://schemas.microsoft.com/office/drawing/2014/main" id="{EDD34715-E20D-85E7-05D0-4BE9C472322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6" b="4204"/>
          <a:stretch/>
        </p:blipFill>
        <p:spPr>
          <a:xfrm>
            <a:off x="963065" y="8363688"/>
            <a:ext cx="1647075" cy="133429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4167C66-40D2-5154-03C0-5A892901218D}"/>
              </a:ext>
            </a:extLst>
          </p:cNvPr>
          <p:cNvSpPr txBox="1"/>
          <p:nvPr/>
        </p:nvSpPr>
        <p:spPr>
          <a:xfrm>
            <a:off x="2094508" y="9479164"/>
            <a:ext cx="502062" cy="215444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100µm</a:t>
            </a:r>
            <a:endParaRPr lang="he-IL" sz="8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E1224D-5802-857B-F3A2-B101531EAB1C}"/>
              </a:ext>
            </a:extLst>
          </p:cNvPr>
          <p:cNvSpPr txBox="1"/>
          <p:nvPr/>
        </p:nvSpPr>
        <p:spPr>
          <a:xfrm>
            <a:off x="3812825" y="9479164"/>
            <a:ext cx="502062" cy="215444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100µm</a:t>
            </a:r>
            <a:endParaRPr lang="he-IL" sz="8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E92C5C-1139-4B9D-ACDF-7515D6FA7AF3}"/>
              </a:ext>
            </a:extLst>
          </p:cNvPr>
          <p:cNvSpPr txBox="1"/>
          <p:nvPr/>
        </p:nvSpPr>
        <p:spPr>
          <a:xfrm>
            <a:off x="896933" y="9479164"/>
            <a:ext cx="369012" cy="215444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10X</a:t>
            </a:r>
            <a:endParaRPr lang="he-IL" sz="8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4DC37B-01C0-7D15-057C-6E94DB5D3376}"/>
              </a:ext>
            </a:extLst>
          </p:cNvPr>
          <p:cNvSpPr txBox="1"/>
          <p:nvPr/>
        </p:nvSpPr>
        <p:spPr>
          <a:xfrm>
            <a:off x="2594108" y="9479164"/>
            <a:ext cx="369012" cy="215444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10X</a:t>
            </a:r>
            <a:endParaRPr lang="he-IL" sz="8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962348-CD92-198E-2AFC-F83EAB71FBF8}"/>
              </a:ext>
            </a:extLst>
          </p:cNvPr>
          <p:cNvSpPr txBox="1"/>
          <p:nvPr/>
        </p:nvSpPr>
        <p:spPr>
          <a:xfrm>
            <a:off x="4301901" y="9479164"/>
            <a:ext cx="369012" cy="215444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10X</a:t>
            </a:r>
            <a:endParaRPr lang="he-IL" sz="800" dirty="0">
              <a:solidFill>
                <a:schemeClr val="bg1"/>
              </a:solidFill>
            </a:endParaRPr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id="{257E423A-C410-2914-9AB9-0CACE30354F2}"/>
              </a:ext>
            </a:extLst>
          </p:cNvPr>
          <p:cNvSpPr txBox="1"/>
          <p:nvPr/>
        </p:nvSpPr>
        <p:spPr>
          <a:xfrm>
            <a:off x="349412" y="7866143"/>
            <a:ext cx="32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/>
              <a:t>b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798BBEA-D649-DA0F-2A53-A0DDBDBA01D6}"/>
              </a:ext>
            </a:extLst>
          </p:cNvPr>
          <p:cNvSpPr txBox="1">
            <a:spLocks/>
          </p:cNvSpPr>
          <p:nvPr/>
        </p:nvSpPr>
        <p:spPr>
          <a:xfrm>
            <a:off x="239713" y="10349673"/>
            <a:ext cx="6171812" cy="1050111"/>
          </a:xfrm>
          <a:prstGeom prst="rect">
            <a:avLst/>
          </a:prstGeom>
        </p:spPr>
        <p:txBody>
          <a:bodyPr/>
          <a:lstStyle>
            <a:lvl1pPr marL="171450" indent="-171450" algn="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1200" b="1" dirty="0">
                <a:latin typeface="Arial (body)"/>
              </a:rPr>
              <a:t>Figure S2. </a:t>
            </a:r>
            <a:r>
              <a:rPr lang="en-US" sz="1200" dirty="0">
                <a:latin typeface="Arial (body)"/>
              </a:rPr>
              <a:t>(A) Levels IL-1α, IL-12p70, IL-17A, IL-23, IL-27, MCP-1, IFN-β, IFN-γ, and GM-CSF in supernatants of colon punch biopsies (n=5 or 10). (B) Immunofluorescence staining of Ly6G (green), Ly6C (yellow) and CD11b (red) in colonic tissues. Representative data of one out of three independent experiments.  Results are represented as mean ± SEM. p&lt;0.05=∗; p&lt;0.01=∗∗; p&lt;0.001=∗∗∗.</a:t>
            </a:r>
            <a:endParaRPr lang="en-IL" sz="1200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91328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36675</TotalTime>
  <Words>110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(body)</vt:lpstr>
      <vt:lpstr>Calibri</vt:lpstr>
      <vt:lpstr>Calibri Light</vt:lpstr>
      <vt:lpstr>Office Theme</vt:lpstr>
      <vt:lpstr>Prism 8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28.6.2021</dc:title>
  <dc:creator>Hadas Ashkenazi</dc:creator>
  <cp:lastModifiedBy>Or Reuven</cp:lastModifiedBy>
  <cp:revision>212</cp:revision>
  <dcterms:created xsi:type="dcterms:W3CDTF">2021-06-28T09:42:38Z</dcterms:created>
  <dcterms:modified xsi:type="dcterms:W3CDTF">2023-12-24T13:20:02Z</dcterms:modified>
</cp:coreProperties>
</file>