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sldIdLst>
    <p:sldId id="350" r:id="rId5"/>
    <p:sldId id="351" r:id="rId6"/>
    <p:sldId id="352" r:id="rId7"/>
    <p:sldId id="359" r:id="rId8"/>
    <p:sldId id="338" r:id="rId9"/>
    <p:sldId id="349" r:id="rId10"/>
    <p:sldId id="339" r:id="rId11"/>
    <p:sldId id="346" r:id="rId12"/>
    <p:sldId id="358" r:id="rId13"/>
    <p:sldId id="356" r:id="rId14"/>
    <p:sldId id="357" r:id="rId15"/>
  </p:sldIdLst>
  <p:sldSz cx="6858000" cy="9144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4" userDrawn="1">
          <p15:clr>
            <a:srgbClr val="A4A3A4"/>
          </p15:clr>
        </p15:guide>
        <p15:guide id="2" pos="1344" userDrawn="1">
          <p15:clr>
            <a:srgbClr val="A4A3A4"/>
          </p15:clr>
        </p15:guide>
        <p15:guide id="3" pos="1979" userDrawn="1">
          <p15:clr>
            <a:srgbClr val="A4A3A4"/>
          </p15:clr>
        </p15:guide>
        <p15:guide id="4" orient="horz" pos="5647" userDrawn="1">
          <p15:clr>
            <a:srgbClr val="A4A3A4"/>
          </p15:clr>
        </p15:guide>
        <p15:guide id="5" pos="2840" userDrawn="1">
          <p15:clr>
            <a:srgbClr val="A4A3A4"/>
          </p15:clr>
        </p15:guide>
        <p15:guide id="6" orient="horz" pos="1519" userDrawn="1">
          <p15:clr>
            <a:srgbClr val="A4A3A4"/>
          </p15:clr>
        </p15:guide>
        <p15:guide id="7" orient="horz" pos="5103" userDrawn="1">
          <p15:clr>
            <a:srgbClr val="A4A3A4"/>
          </p15:clr>
        </p15:guide>
        <p15:guide id="8" pos="119" userDrawn="1">
          <p15:clr>
            <a:srgbClr val="A4A3A4"/>
          </p15:clr>
        </p15:guide>
        <p15:guide id="9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Maxwell" initials="PM" lastIdx="1" clrIdx="0">
    <p:extLst>
      <p:ext uri="{19B8F6BF-5375-455C-9EA6-DF929625EA0E}">
        <p15:presenceInfo xmlns:p15="http://schemas.microsoft.com/office/powerpoint/2012/main" userId="S-1-5-21-436374069-1547161642-1606980848-88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4" autoAdjust="0"/>
    <p:restoredTop sz="96337" autoAdjust="0"/>
  </p:normalViewPr>
  <p:slideViewPr>
    <p:cSldViewPr showGuides="1">
      <p:cViewPr varScale="1">
        <p:scale>
          <a:sx n="96" d="100"/>
          <a:sy n="96" d="100"/>
        </p:scale>
        <p:origin x="2592" y="84"/>
      </p:cViewPr>
      <p:guideLst>
        <p:guide orient="horz" pos="3334"/>
        <p:guide pos="1344"/>
        <p:guide pos="1979"/>
        <p:guide orient="horz" pos="5647"/>
        <p:guide pos="2840"/>
        <p:guide orient="horz" pos="1519"/>
        <p:guide orient="horz" pos="5103"/>
        <p:guide pos="119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905" cy="497604"/>
          </a:xfrm>
          <a:prstGeom prst="rect">
            <a:avLst/>
          </a:prstGeom>
        </p:spPr>
        <p:txBody>
          <a:bodyPr vert="horz" lIns="91580" tIns="45790" rIns="91580" bIns="4579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881" y="0"/>
            <a:ext cx="2951905" cy="497604"/>
          </a:xfrm>
          <a:prstGeom prst="rect">
            <a:avLst/>
          </a:prstGeom>
        </p:spPr>
        <p:txBody>
          <a:bodyPr vert="horz" lIns="91580" tIns="45790" rIns="91580" bIns="45790" rtlCol="0"/>
          <a:lstStyle>
            <a:lvl1pPr algn="r">
              <a:defRPr sz="1200"/>
            </a:lvl1pPr>
          </a:lstStyle>
          <a:p>
            <a:fld id="{09490F6E-532F-4FB7-B1DF-95D36D81414D}" type="datetimeFigureOut">
              <a:rPr lang="en-GB" smtClean="0"/>
              <a:pPr/>
              <a:t>11/03/2022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8188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0" tIns="45790" rIns="91580" bIns="4579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3253"/>
            <a:ext cx="5448936" cy="4473654"/>
          </a:xfrm>
          <a:prstGeom prst="rect">
            <a:avLst/>
          </a:prstGeom>
        </p:spPr>
        <p:txBody>
          <a:bodyPr vert="horz" lIns="91580" tIns="45790" rIns="91580" bIns="457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320"/>
            <a:ext cx="2951905" cy="497604"/>
          </a:xfrm>
          <a:prstGeom prst="rect">
            <a:avLst/>
          </a:prstGeom>
        </p:spPr>
        <p:txBody>
          <a:bodyPr vert="horz" lIns="91580" tIns="45790" rIns="91580" bIns="4579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881" y="9443320"/>
            <a:ext cx="2951905" cy="497604"/>
          </a:xfrm>
          <a:prstGeom prst="rect">
            <a:avLst/>
          </a:prstGeom>
        </p:spPr>
        <p:txBody>
          <a:bodyPr vert="horz" lIns="91580" tIns="45790" rIns="91580" bIns="45790" rtlCol="0" anchor="b"/>
          <a:lstStyle>
            <a:lvl1pPr algn="r">
              <a:defRPr sz="1200"/>
            </a:lvl1pPr>
          </a:lstStyle>
          <a:p>
            <a:fld id="{0EDEEA9F-C342-4D52-9BA5-137599C0F1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B00-F806-CE44-8A42-2C3731FAA1FE}" type="datetime1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549C-D1A6-E943-B9CC-706FC289BB36}" type="datetime1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9938-0FEE-9B42-91C2-3787B948AC5F}" type="datetime1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68DB-535A-1F44-BB54-160CA8279813}" type="datetime1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E1CD-2F44-EB4D-B1A8-1398B606D86D}" type="datetime1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2507-4B6E-8F4D-AE37-E7B66B89C735}" type="datetime1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DA6E-175E-9E43-8BD3-586D89BA21E3}" type="datetime1">
              <a:rPr lang="en-GB" smtClean="0"/>
              <a:t>11/03/2022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C5C7-3BA9-1141-8D86-412AFD857D7A}" type="datetime1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90F7-91DF-0F4F-B622-4DEFB2A89357}" type="datetime1">
              <a:rPr lang="en-GB" smtClean="0"/>
              <a:t>11/03/2022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0DE1-6682-0245-AC4C-3900D4D9971A}" type="datetime1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08F3-4188-A94D-BCF4-6991FE6EA416}" type="datetime1">
              <a:rPr lang="en-GB" smtClean="0"/>
              <a:t>11/03/2022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B11C-3661-AE47-9AE3-81BEB9F75BDC}" type="datetime1">
              <a:rPr lang="en-GB" smtClean="0"/>
              <a:t>11/03/2022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A5E5-DFF8-48DA-A404-FC1D15D82D9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5.emf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microsoft.com/office/2007/relationships/hdphoto" Target="../media/hdphoto8.wdp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1.tiff"/><Relationship Id="rId15" Type="http://schemas.openxmlformats.org/officeDocument/2006/relationships/oleObject" Target="../embeddings/oleObject8.bin"/><Relationship Id="rId10" Type="http://schemas.microsoft.com/office/2007/relationships/hdphoto" Target="../media/hdphoto9.wdp"/><Relationship Id="rId19" Type="http://schemas.openxmlformats.org/officeDocument/2006/relationships/image" Target="../media/image25.emf"/><Relationship Id="rId4" Type="http://schemas.microsoft.com/office/2007/relationships/hdphoto" Target="../media/hdphoto7.wdp"/><Relationship Id="rId9" Type="http://schemas.openxmlformats.org/officeDocument/2006/relationships/image" Target="../media/image24.png"/><Relationship Id="rId1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DEC20-4028-564D-954A-4B95650CAE0C}"/>
              </a:ext>
            </a:extLst>
          </p:cNvPr>
          <p:cNvSpPr txBox="1"/>
          <p:nvPr/>
        </p:nvSpPr>
        <p:spPr>
          <a:xfrm>
            <a:off x="15399" y="35496"/>
            <a:ext cx="2371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TABLE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5449D3-0F42-FC43-8920-91C36E301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28565"/>
              </p:ext>
            </p:extLst>
          </p:nvPr>
        </p:nvGraphicFramePr>
        <p:xfrm>
          <a:off x="460504" y="1331640"/>
          <a:ext cx="5776808" cy="159975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68050">
                  <a:extLst>
                    <a:ext uri="{9D8B030D-6E8A-4147-A177-3AD203B41FA5}">
                      <a16:colId xmlns:a16="http://schemas.microsoft.com/office/drawing/2014/main" val="1930933483"/>
                    </a:ext>
                  </a:extLst>
                </a:gridCol>
                <a:gridCol w="707448">
                  <a:extLst>
                    <a:ext uri="{9D8B030D-6E8A-4147-A177-3AD203B41FA5}">
                      <a16:colId xmlns:a16="http://schemas.microsoft.com/office/drawing/2014/main" val="2347247894"/>
                    </a:ext>
                  </a:extLst>
                </a:gridCol>
                <a:gridCol w="1004759">
                  <a:extLst>
                    <a:ext uri="{9D8B030D-6E8A-4147-A177-3AD203B41FA5}">
                      <a16:colId xmlns:a16="http://schemas.microsoft.com/office/drawing/2014/main" val="3468711750"/>
                    </a:ext>
                  </a:extLst>
                </a:gridCol>
                <a:gridCol w="1368359">
                  <a:extLst>
                    <a:ext uri="{9D8B030D-6E8A-4147-A177-3AD203B41FA5}">
                      <a16:colId xmlns:a16="http://schemas.microsoft.com/office/drawing/2014/main" val="10057275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70478453"/>
                    </a:ext>
                  </a:extLst>
                </a:gridCol>
              </a:tblGrid>
              <a:tr h="386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</a:t>
                      </a: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IgG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Enz</a:t>
                      </a: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VEGF </a:t>
                      </a:r>
                      <a:r>
                        <a:rPr lang="en-GB" sz="11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nAb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Enz</a:t>
                      </a: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VEGF/IL-8 </a:t>
                      </a:r>
                      <a:r>
                        <a:rPr lang="en-GB" sz="11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nAb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029045"/>
                  </a:ext>
                </a:extLst>
              </a:tr>
              <a:tr h="314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Day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-value*</a:t>
                      </a:r>
                      <a:endParaRPr lang="en-GB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185148"/>
                  </a:ext>
                </a:extLst>
              </a:tr>
              <a:tr h="215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7242987"/>
                  </a:ext>
                </a:extLst>
              </a:tr>
              <a:tr h="268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037193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3337355"/>
                  </a:ext>
                </a:extLst>
              </a:tr>
              <a:tr h="247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8.83E-05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408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4F89539-366F-2F42-9FF0-F06048C0D1DB}"/>
              </a:ext>
            </a:extLst>
          </p:cNvPr>
          <p:cNvSpPr/>
          <p:nvPr/>
        </p:nvSpPr>
        <p:spPr>
          <a:xfrm>
            <a:off x="437891" y="2924137"/>
            <a:ext cx="58947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</a:rPr>
              <a:t>Abbreviations: ENZ, Enzalutamide;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IL-8, interleukin 8; VEGF, vascular endothelial growth factor A.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8E86F-3208-3245-B6B9-7C55E19A98D4}"/>
              </a:ext>
            </a:extLst>
          </p:cNvPr>
          <p:cNvSpPr/>
          <p:nvPr/>
        </p:nvSpPr>
        <p:spPr>
          <a:xfrm>
            <a:off x="437891" y="888559"/>
            <a:ext cx="57994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Supplementary Table 1. 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Statistical analysis of LNCaP xenograft area vessel coverage from day 7 to 28.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DE4EA-D236-024F-BE91-3824E9F64FBF}"/>
              </a:ext>
            </a:extLst>
          </p:cNvPr>
          <p:cNvSpPr/>
          <p:nvPr/>
        </p:nvSpPr>
        <p:spPr>
          <a:xfrm>
            <a:off x="437891" y="3152853"/>
            <a:ext cx="58848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tatistically significant differences were determined using a Mann-Whitney U test.</a:t>
            </a:r>
            <a:endParaRPr lang="en-US" sz="1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4A0C60-23B4-934E-9B35-EDFA47E3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1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48B302-C31D-2D4B-88FB-F491FBA0B337}"/>
              </a:ext>
            </a:extLst>
          </p:cNvPr>
          <p:cNvSpPr/>
          <p:nvPr/>
        </p:nvSpPr>
        <p:spPr>
          <a:xfrm>
            <a:off x="368660" y="611560"/>
            <a:ext cx="6120680" cy="807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SUPPLEMENTAL METHODS </a:t>
            </a:r>
          </a:p>
          <a:p>
            <a:pPr algn="just">
              <a:spcAft>
                <a:spcPts val="0"/>
              </a:spcAft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Primer Sequences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Primer sequences were as follows: 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US" sz="12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	Forward,5′-CGGAAGCTGAAGAAACTTGG-3′; 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Reverse,5′-CGTGTCCAGCACACACTACA-3′; </a:t>
            </a:r>
          </a:p>
          <a:p>
            <a:pPr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AR-V7: 	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Forward,5′-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AAAAGAGCCGCTGAAGGGAA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-3′; 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Reverse,5′-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GCCAACCCGGAATTTTTCTCC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-3′; </a:t>
            </a:r>
          </a:p>
          <a:p>
            <a:pPr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KLK3: 	Forward,5′-TGAGCCTCCTGAAGAATCGA-3′;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Reverse,5′-TTGCGCACACACGTCATT-3′.</a:t>
            </a:r>
          </a:p>
          <a:p>
            <a:pPr>
              <a:spcAft>
                <a:spcPts val="0"/>
              </a:spcAft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Antibodies.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Antibodies for immunoblotting were: anti-AR, (Millipore Cat# 06-680, RRID:AB_310214); anti-AR-V7, (Abcam Cat# ab198394, RRID:AB_2861275); anti-GAPDH, (Bio-Rad Cat# MCA4740, RRID:AB_2107457); anti-β-actin, (Sigma-Aldrich Cat# A1978, RRID:AB_476692). Antibodies for immunofluorescence were: anti-AR; (Millipore Cat# 06-680, RRID:AB_310214) and Alexa-fluor-568 (Molecular Probes Cat# A-11036, RRID:AB_10563566) antibodies. Antibodies for IHC were: anti-AR (Abcam Cat# ab9474, RRID:AB_307266) and anti-CD31 (Abcam Cat# ab28364, RRID:AB_726362).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36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vivo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models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36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 administration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Enzalutamide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was administered at 4mg/kg in 0.1% DMSO/corn oil.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vehicle-control (VC) was administered orally 1x/day. Human IL-8 and VEGF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nAbs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IgG control were administered 3x/week via intraperitoneal injection, at final concentrations of 50, 100 and 150mg/mL respectively. </a:t>
            </a:r>
          </a:p>
          <a:p>
            <a:pPr algn="just">
              <a:lnSpc>
                <a:spcPct val="200000"/>
              </a:lnSpc>
              <a:spcAft>
                <a:spcPts val="360"/>
              </a:spcAft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3A87C-0274-4D4E-9D81-DE133777502A}"/>
              </a:ext>
            </a:extLst>
          </p:cNvPr>
          <p:cNvSpPr txBox="1"/>
          <p:nvPr/>
        </p:nvSpPr>
        <p:spPr>
          <a:xfrm>
            <a:off x="15399" y="35496"/>
            <a:ext cx="258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METHODS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B71C20-FE34-E94F-BFF4-E4ABA328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0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823D5C-8152-F445-9D69-6908BDDC3CBE}"/>
              </a:ext>
            </a:extLst>
          </p:cNvPr>
          <p:cNvSpPr/>
          <p:nvPr/>
        </p:nvSpPr>
        <p:spPr>
          <a:xfrm>
            <a:off x="368660" y="611560"/>
            <a:ext cx="6120680" cy="67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Xenograft study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LNCaP cells (1×10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matrigel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were implanted on the rear dorsum of 8-10-week-old male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Balb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/c SCID mice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Envigo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When the tumor volume reached 100–200 mm</a:t>
            </a:r>
            <a:r>
              <a:rPr lang="en-US" sz="1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mice were randomized to treatment groups. Tumor dimensions were measured as described (9) by calipers. Mice were sacrificed at days shown in treatment schematics. 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36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Dorsal skin flap model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viewing chamber was attached to a raised skin flap on the dorsal surface of the mouse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Balb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/c SCID) and a LNCaP tumor fragment was placed on the microvascular as described (10). Tumor vasculature was imaged weekly by stereomicroscope. Image analysis was performed using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Touptek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software (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Touptek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Photonics, China).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36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 oxygenation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 oxygenation was measured once weekly as described (9). 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 Growth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Tumor growth over 28 days (% T/C) was calculated using the equation: %T/C = (mean tumor volume on day 28 – mean starting tumor volume)/(mean control tumor volume on day 28 or day 29 – mean control starting tumor volume) x 100. 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A2AF-E8FA-7348-9BB3-0F5A2CBD3565}"/>
              </a:ext>
            </a:extLst>
          </p:cNvPr>
          <p:cNvSpPr txBox="1"/>
          <p:nvPr/>
        </p:nvSpPr>
        <p:spPr>
          <a:xfrm>
            <a:off x="15399" y="35496"/>
            <a:ext cx="258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95881-BE59-8F43-BE4E-192824BD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1151EE-D192-144E-A45F-70BA881FAFEC}"/>
              </a:ext>
            </a:extLst>
          </p:cNvPr>
          <p:cNvSpPr txBox="1"/>
          <p:nvPr/>
        </p:nvSpPr>
        <p:spPr>
          <a:xfrm>
            <a:off x="15399" y="35496"/>
            <a:ext cx="2371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TABLE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6F4FF-D7DE-3C47-90F7-27D3D6341DB6}"/>
              </a:ext>
            </a:extLst>
          </p:cNvPr>
          <p:cNvSpPr/>
          <p:nvPr/>
        </p:nvSpPr>
        <p:spPr>
          <a:xfrm>
            <a:off x="393900" y="2719300"/>
            <a:ext cx="58947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</a:rPr>
              <a:t>Abbreviations: ENZ, Enzalutamide;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IL-8, interleukin 8; VEGF, vascular endothelial growth factor A.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8089D-AB9B-CE42-B2CE-C9AE72FBD019}"/>
              </a:ext>
            </a:extLst>
          </p:cNvPr>
          <p:cNvSpPr/>
          <p:nvPr/>
        </p:nvSpPr>
        <p:spPr>
          <a:xfrm>
            <a:off x="437949" y="1043608"/>
            <a:ext cx="5971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Table 2. 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Statistical analysis of LNCaP tumor volumes for all treatment groups at day 28.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FCBD5-784F-2C45-8CA6-59386989DDED}"/>
              </a:ext>
            </a:extLst>
          </p:cNvPr>
          <p:cNvSpPr/>
          <p:nvPr/>
        </p:nvSpPr>
        <p:spPr>
          <a:xfrm>
            <a:off x="434007" y="2965521"/>
            <a:ext cx="5884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Tumours were measured 3x/week using digital callipers. The length and width of the tumour was measured and the volume calculated using the formula volume (mm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=(length (mm) x width (mm)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)/2. Tumour volume presented from the study day 28.</a:t>
            </a:r>
          </a:p>
          <a:p>
            <a:pPr algn="just"/>
            <a:endParaRPr 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ompared to ENZ + IgG;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Analysis was performed using a 2-way ANOVA with Bonferroni post-tests, comparing the statistical significance of measured observations between treatment groups. </a:t>
            </a:r>
          </a:p>
          <a:p>
            <a:pPr algn="just"/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Numbers in brackets show %T/C compared to Enzalutamide alone at day 28; (T = tumour; C = control)</a:t>
            </a:r>
            <a:endParaRPr lang="en-US" sz="1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427B37-C387-6D49-9901-CD2B85B5D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96810"/>
              </p:ext>
            </p:extLst>
          </p:nvPr>
        </p:nvGraphicFramePr>
        <p:xfrm>
          <a:off x="475079" y="1505273"/>
          <a:ext cx="5866406" cy="119869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76376">
                  <a:extLst>
                    <a:ext uri="{9D8B030D-6E8A-4147-A177-3AD203B41FA5}">
                      <a16:colId xmlns:a16="http://schemas.microsoft.com/office/drawing/2014/main" val="2428238539"/>
                    </a:ext>
                  </a:extLst>
                </a:gridCol>
                <a:gridCol w="1757665">
                  <a:extLst>
                    <a:ext uri="{9D8B030D-6E8A-4147-A177-3AD203B41FA5}">
                      <a16:colId xmlns:a16="http://schemas.microsoft.com/office/drawing/2014/main" val="10247862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59084542"/>
                    </a:ext>
                  </a:extLst>
                </a:gridCol>
                <a:gridCol w="968269">
                  <a:extLst>
                    <a:ext uri="{9D8B030D-6E8A-4147-A177-3AD203B41FA5}">
                      <a16:colId xmlns:a16="http://schemas.microsoft.com/office/drawing/2014/main" val="2001015267"/>
                    </a:ext>
                  </a:extLst>
                </a:gridCol>
              </a:tblGrid>
              <a:tr h="330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 volume*  (± SD)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-value**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T/C</a:t>
                      </a:r>
                      <a:r>
                        <a:rPr lang="en-US" sz="11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n-GB" sz="1100" b="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093569"/>
                  </a:ext>
                </a:extLst>
              </a:tr>
              <a:tr h="16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 (± 44)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9680642"/>
                  </a:ext>
                </a:extLst>
              </a:tr>
              <a:tr h="157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 (± 90)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986401"/>
                  </a:ext>
                </a:extLst>
              </a:tr>
              <a:tr h="195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 + IgG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(± 76)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40.1(102.8)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2076775"/>
                  </a:ext>
                </a:extLst>
              </a:tr>
              <a:tr h="92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 + anti-VEGF </a:t>
                      </a:r>
                      <a:r>
                        <a:rPr lang="en-US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(± 33)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 (60.6)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247756"/>
                  </a:ext>
                </a:extLst>
              </a:tr>
              <a:tr h="169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ENX + anti-VEGF/anti-IL-8 </a:t>
                      </a:r>
                      <a:r>
                        <a:rPr lang="en-US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(± 23)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(2.9)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062973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C236E4-219A-6847-A428-936D4B58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1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63490-3708-1746-8B1D-C13E0C84D5F8}"/>
              </a:ext>
            </a:extLst>
          </p:cNvPr>
          <p:cNvSpPr txBox="1"/>
          <p:nvPr/>
        </p:nvSpPr>
        <p:spPr>
          <a:xfrm>
            <a:off x="15399" y="35496"/>
            <a:ext cx="2371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TABLE 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1D727C-939F-8048-8949-EC7A42DF4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17076"/>
              </p:ext>
            </p:extLst>
          </p:nvPr>
        </p:nvGraphicFramePr>
        <p:xfrm>
          <a:off x="504552" y="1531974"/>
          <a:ext cx="5855337" cy="140434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20392">
                  <a:extLst>
                    <a:ext uri="{9D8B030D-6E8A-4147-A177-3AD203B41FA5}">
                      <a16:colId xmlns:a16="http://schemas.microsoft.com/office/drawing/2014/main" val="188858401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02602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40114576"/>
                    </a:ext>
                  </a:extLst>
                </a:gridCol>
                <a:gridCol w="842657">
                  <a:extLst>
                    <a:ext uri="{9D8B030D-6E8A-4147-A177-3AD203B41FA5}">
                      <a16:colId xmlns:a16="http://schemas.microsoft.com/office/drawing/2014/main" val="1275969298"/>
                    </a:ext>
                  </a:extLst>
                </a:gridCol>
              </a:tblGrid>
              <a:tr h="447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 volume* (± SD)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-value**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T/C</a:t>
                      </a:r>
                      <a:r>
                        <a:rPr lang="en-US" sz="11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773585"/>
                  </a:ext>
                </a:extLst>
              </a:tr>
              <a:tr h="236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(± 77)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189375"/>
                  </a:ext>
                </a:extLst>
              </a:tr>
              <a:tr h="20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 + IgG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 (± 25)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532772"/>
                  </a:ext>
                </a:extLst>
              </a:tr>
              <a:tr h="240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 + anti-VEGF/anti-IL-8 </a:t>
                      </a:r>
                      <a:r>
                        <a:rPr lang="en-US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(± 15)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-2.35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6613479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 + anti-VEGF/anti-IL-8 </a:t>
                      </a:r>
                      <a:r>
                        <a:rPr lang="en-US" sz="11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</a:t>
                      </a:r>
                      <a:endParaRPr lang="en-GB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(± 15)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-27.8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2601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F21456D-A782-6E4F-8F53-7D68A0F8B00E}"/>
              </a:ext>
            </a:extLst>
          </p:cNvPr>
          <p:cNvSpPr/>
          <p:nvPr/>
        </p:nvSpPr>
        <p:spPr>
          <a:xfrm>
            <a:off x="475080" y="1085999"/>
            <a:ext cx="58576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Supplementary Table 3. 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</a:rPr>
              <a:t>Statistical analysis of LNCaP-Parental tumor volumes at day 29 across all treatment groups. </a:t>
            </a:r>
            <a:endParaRPr lang="en-GB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CBF26-8C43-A34F-AE0A-E563AA85EA4E}"/>
              </a:ext>
            </a:extLst>
          </p:cNvPr>
          <p:cNvSpPr/>
          <p:nvPr/>
        </p:nvSpPr>
        <p:spPr>
          <a:xfrm>
            <a:off x="437950" y="2872937"/>
            <a:ext cx="58947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</a:rPr>
              <a:t>Abbreviations: ENZ, Enzalutamide;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IL-8, interleukin 8; VEGF, vascular endothelial growth factor A.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AADC1-FA54-6F4F-AF63-B39AAE8E9E95}"/>
              </a:ext>
            </a:extLst>
          </p:cNvPr>
          <p:cNvSpPr/>
          <p:nvPr/>
        </p:nvSpPr>
        <p:spPr>
          <a:xfrm>
            <a:off x="437950" y="3099893"/>
            <a:ext cx="58848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Tumours were measured 3x/ week using digital callipers. The length and width of the tumour was measured and the volume calculated using the formula volume (mm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=(length (mm) x width (mm)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)/2. Tumour volume presented from study day 29.</a:t>
            </a:r>
          </a:p>
          <a:p>
            <a:pPr algn="just"/>
            <a:endParaRPr lang="en-US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</a:rPr>
              <a:t>**Compared to vehicle control (VC); Analysis was performed using a 2-way ANOVA with Bonferroni post-tests, comparing the statistical significance of measured observations between treatment groups. </a:t>
            </a:r>
          </a:p>
          <a:p>
            <a:pPr algn="just"/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%T/C for T = tumour; C = control at day 29.</a:t>
            </a:r>
            <a:endParaRPr lang="en-US" sz="1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E84145-05EA-1646-A75F-8A9D9756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3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54966F-BA25-0747-B6DC-F92D9EE7D27C}"/>
              </a:ext>
            </a:extLst>
          </p:cNvPr>
          <p:cNvSpPr txBox="1"/>
          <p:nvPr/>
        </p:nvSpPr>
        <p:spPr>
          <a:xfrm>
            <a:off x="15399" y="35496"/>
            <a:ext cx="258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FIGURE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CB8C5-E57D-A747-8FD0-21C67B79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0F17C-DEE4-A44C-9AD2-2F91D6460E74}"/>
              </a:ext>
            </a:extLst>
          </p:cNvPr>
          <p:cNvSpPr/>
          <p:nvPr/>
        </p:nvSpPr>
        <p:spPr>
          <a:xfrm>
            <a:off x="332656" y="3331303"/>
            <a:ext cx="60054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" algn="just">
              <a:spcAft>
                <a:spcPts val="0"/>
              </a:spcAft>
              <a:tabLst>
                <a:tab pos="90170" algn="l"/>
              </a:tabLst>
            </a:pPr>
            <a:r>
              <a:rPr lang="en-US" sz="11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1.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Androgen receptor (AR) expression in HUVEC and HMEC cells. 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B0F3B-C077-C44A-A8EC-137FA1972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72" y="982916"/>
            <a:ext cx="1810564" cy="19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1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73775"/>
              </p:ext>
            </p:extLst>
          </p:nvPr>
        </p:nvGraphicFramePr>
        <p:xfrm>
          <a:off x="430212" y="1041369"/>
          <a:ext cx="2998788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ism 8" r:id="rId3" imgW="3485033" imgH="2684948" progId="Prism8.Document">
                  <p:embed/>
                </p:oleObj>
              </mc:Choice>
              <mc:Fallback>
                <p:oleObj name="Prism 8" r:id="rId3" imgW="3485033" imgH="2684948" progId="Prism8.Document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" y="1041369"/>
                        <a:ext cx="2998788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199" y="895271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(A)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96013" y="1296620"/>
            <a:ext cx="1385819" cy="1305579"/>
            <a:chOff x="91352" y="7334803"/>
            <a:chExt cx="1385819" cy="1305579"/>
          </a:xfrm>
        </p:grpSpPr>
        <p:pic>
          <p:nvPicPr>
            <p:cNvPr id="7" name="Picture 14" descr="C:\Users\Pamela Maxwell\Desktop\Angiogenesis May 2107\F4 PC3 + ENZ 1.jpg"/>
            <p:cNvPicPr preferRelativeResize="0">
              <a:picLocks noChangeArrowheads="1"/>
            </p:cNvPicPr>
            <p:nvPr/>
          </p:nvPicPr>
          <p:blipFill>
            <a:blip r:embed="rId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4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1" y="8024782"/>
              <a:ext cx="896400" cy="61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 descr="C:\Users\Pamela Maxwell\Desktop\Angiogenesis May 2107\C4 PC3 + DMSO 4.jpg"/>
            <p:cNvPicPr preferRelativeResize="0">
              <a:picLocks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4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1" y="7334803"/>
              <a:ext cx="896400" cy="61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1352" y="7511798"/>
              <a:ext cx="70848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dirty="0"/>
                <a:t>DMSO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3138" y="8180404"/>
              <a:ext cx="3834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dirty="0" err="1"/>
                <a:t>Enz</a:t>
              </a:r>
              <a:endParaRPr lang="en-GB" sz="11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35041" y="902730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(B)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8C1FE0-32C2-F245-AEE2-5371C7D7D1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968"/>
          <a:stretch/>
        </p:blipFill>
        <p:spPr>
          <a:xfrm>
            <a:off x="5127122" y="1207137"/>
            <a:ext cx="1422400" cy="1757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54966F-BA25-0747-B6DC-F92D9EE7D27C}"/>
              </a:ext>
            </a:extLst>
          </p:cNvPr>
          <p:cNvSpPr txBox="1"/>
          <p:nvPr/>
        </p:nvSpPr>
        <p:spPr>
          <a:xfrm>
            <a:off x="15399" y="35496"/>
            <a:ext cx="249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FIGURE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CB8C5-E57D-A747-8FD0-21C67B79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5</a:t>
            </a:fld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4D2F5A-7A5E-2142-94E8-004C6C18FA7D}"/>
              </a:ext>
            </a:extLst>
          </p:cNvPr>
          <p:cNvCxnSpPr>
            <a:cxnSpLocks/>
          </p:cNvCxnSpPr>
          <p:nvPr/>
        </p:nvCxnSpPr>
        <p:spPr>
          <a:xfrm>
            <a:off x="5651099" y="1388294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0BF7E4-0318-CD4D-B1EB-40104408208F}"/>
              </a:ext>
            </a:extLst>
          </p:cNvPr>
          <p:cNvSpPr txBox="1"/>
          <p:nvPr/>
        </p:nvSpPr>
        <p:spPr>
          <a:xfrm>
            <a:off x="5651099" y="1172270"/>
            <a:ext cx="382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0F17C-DEE4-A44C-9AD2-2F91D6460E74}"/>
              </a:ext>
            </a:extLst>
          </p:cNvPr>
          <p:cNvSpPr/>
          <p:nvPr/>
        </p:nvSpPr>
        <p:spPr>
          <a:xfrm>
            <a:off x="332656" y="3685972"/>
            <a:ext cx="60054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" algn="just">
              <a:spcAft>
                <a:spcPts val="0"/>
              </a:spcAft>
              <a:tabLst>
                <a:tab pos="90170" algn="l"/>
              </a:tabLst>
            </a:pPr>
            <a:r>
              <a:rPr lang="en-US" sz="11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2.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Androgen receptor (AR)-independent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PC3 prostate cancer cells do not respond to androgen-signaling inhibitor Enzalutamide. (A)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Effect of increasing concentrations of Enzalutamide (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on the viability of PC3 cells over 72h. Control cells were treated with an equivalent amount of DMSO vehicle. Data presented are the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N=3 experiments. </a:t>
            </a:r>
            <a:r>
              <a:rPr 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Effect conditioned media (CM) harvested from PC3 cells, cultured in the presence or absence 10µM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on </a:t>
            </a:r>
            <a:r>
              <a:rPr lang="en-US" sz="11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vitro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tubule formation (TF) over 10 days. The number of junctions was measured using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AngioSys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2.0 software. Data presented are the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N=8 fields of view. ns, not significant.</a:t>
            </a:r>
            <a:endParaRPr lang="en-GB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7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12350" y="645203"/>
            <a:ext cx="86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(A)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85760" y="643578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(B)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9218"/>
              </p:ext>
            </p:extLst>
          </p:nvPr>
        </p:nvGraphicFramePr>
        <p:xfrm>
          <a:off x="316481" y="3192052"/>
          <a:ext cx="1979629" cy="213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Prism 8" r:id="rId3" imgW="3027661" imgH="3270559" progId="Prism8.Document">
                  <p:embed/>
                </p:oleObj>
              </mc:Choice>
              <mc:Fallback>
                <p:oleObj name="Prism 8" r:id="rId3" imgW="3027661" imgH="3270559" progId="Prism8.Document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81" y="3192052"/>
                        <a:ext cx="1979629" cy="2135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30077"/>
              </p:ext>
            </p:extLst>
          </p:nvPr>
        </p:nvGraphicFramePr>
        <p:xfrm>
          <a:off x="3303884" y="942886"/>
          <a:ext cx="173513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Prism 5" r:id="rId5" imgW="2916379" imgH="3425785" progId="Prism5.Document">
                  <p:embed/>
                </p:oleObj>
              </mc:Choice>
              <mc:Fallback>
                <p:oleObj name="Prism 5" r:id="rId5" imgW="2916379" imgH="3425785" progId="Prism5.Document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884" y="942886"/>
                        <a:ext cx="1735138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02398"/>
              </p:ext>
            </p:extLst>
          </p:nvPr>
        </p:nvGraphicFramePr>
        <p:xfrm>
          <a:off x="5019675" y="905753"/>
          <a:ext cx="18383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Prism 5" r:id="rId7" imgW="2753238" imgH="3362038" progId="Prism5.Document">
                  <p:embed/>
                </p:oleObj>
              </mc:Choice>
              <mc:Fallback>
                <p:oleObj name="Prism 5" r:id="rId7" imgW="2753238" imgH="3362038" progId="Prism5.Document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905753"/>
                        <a:ext cx="1838325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12350" y="3148031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(D)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5760" y="3166363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(E)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43645"/>
              </p:ext>
            </p:extLst>
          </p:nvPr>
        </p:nvGraphicFramePr>
        <p:xfrm>
          <a:off x="3472209" y="3224757"/>
          <a:ext cx="2405063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Prism 8" r:id="rId9" imgW="3567504" imgH="3302252" progId="Prism8.Document">
                  <p:embed/>
                </p:oleObj>
              </mc:Choice>
              <mc:Fallback>
                <p:oleObj name="Prism 8" r:id="rId9" imgW="3567504" imgH="3302252" progId="Prism8.Document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09" y="3224757"/>
                        <a:ext cx="2405063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9EC6FF-092F-5644-A9FE-A3C6284805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994" y="808540"/>
            <a:ext cx="2743200" cy="190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EEABDD-6CCC-AF4E-BAEE-FE27448DD416}"/>
              </a:ext>
            </a:extLst>
          </p:cNvPr>
          <p:cNvSpPr txBox="1"/>
          <p:nvPr/>
        </p:nvSpPr>
        <p:spPr>
          <a:xfrm>
            <a:off x="15399" y="35496"/>
            <a:ext cx="249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FIGURE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37948-1687-8B4C-880D-1C551F07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02A4F-EFC5-3541-8D24-8AF21198A3C9}"/>
              </a:ext>
            </a:extLst>
          </p:cNvPr>
          <p:cNvSpPr txBox="1"/>
          <p:nvPr/>
        </p:nvSpPr>
        <p:spPr>
          <a:xfrm>
            <a:off x="4803813" y="643578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(C)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A2C5D7-C4FB-4046-A09B-CCD75BCADA7F}"/>
              </a:ext>
            </a:extLst>
          </p:cNvPr>
          <p:cNvSpPr/>
          <p:nvPr/>
        </p:nvSpPr>
        <p:spPr>
          <a:xfrm>
            <a:off x="188640" y="5484095"/>
            <a:ext cx="64087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Hypoxia-promoted VEGF and IL-8 signaling effects on androgen receptor (AR) expression and activity and the response to Enzalutamide attenuated by VEGF/IL-8 </a:t>
            </a:r>
            <a:r>
              <a:rPr lang="en-U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nAbs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Where relevant, cells were treated with 5mg/mL anti-IL-8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10mg/ml anti-VEGF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Control cells were treated with the highest concentration of isotype-matched human IgG antibody.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qRT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-PCR analysis demonstrating up-regulation of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KLK3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(PSA) mRNA expression in LNCaP and to a lesser extent in CWR-R1 cells, in response to hypoxia. Data shown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N=4 experiments.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(B,C)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ELISA data demonstrating the effect of administering anti-IL-8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and/or anti-VEGF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on the hypoxia-induced secretion of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VEGF and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IL-8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LNCaP cells. Data shown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N=4 experiments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. (D)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qRT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-PCR data demonstrating the effect of administering anti-IL-8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and/or anti-VEGF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on the hypoxia (6h)-induced expression of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AR-full length (AR</a:t>
            </a:r>
            <a:r>
              <a:rPr lang="en-US" sz="11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KLK3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mRNA in LNCaP cells. Data shown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N=3 experiments.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(E) 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ffect of anti-IL-8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and/or anti-VEGF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on viability of LNCaP and CWR-R1 cells under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normoxic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hypoxic conditions. Statistical analysis was carried out using a Student’s t-test: *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p&lt;0.05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**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p&lt;0.01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Data shown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N=3 individual experiments.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2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40104" y="1008744"/>
            <a:ext cx="1835188" cy="2685413"/>
            <a:chOff x="-812920" y="1858538"/>
            <a:chExt cx="1835188" cy="2685413"/>
          </a:xfrm>
        </p:grpSpPr>
        <p:sp>
          <p:nvSpPr>
            <p:cNvPr id="24" name="Rectangle 23"/>
            <p:cNvSpPr/>
            <p:nvPr/>
          </p:nvSpPr>
          <p:spPr>
            <a:xfrm>
              <a:off x="-554448" y="2679795"/>
              <a:ext cx="74892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/>
                <a:t>VEGF </a:t>
              </a:r>
              <a:r>
                <a:rPr lang="en-GB" sz="1050" dirty="0" err="1"/>
                <a:t>nAb</a:t>
              </a:r>
              <a:endParaRPr lang="en-GB" sz="105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466837" y="3405793"/>
              <a:ext cx="63511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/>
                <a:t>IL-8 </a:t>
              </a:r>
              <a:r>
                <a:rPr lang="en-GB" sz="1050" dirty="0" err="1"/>
                <a:t>nAb</a:t>
              </a:r>
              <a:endParaRPr lang="en-GB" sz="10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286335" y="2019782"/>
              <a:ext cx="37542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/>
                <a:t>IgG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12920" y="4074232"/>
              <a:ext cx="97654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/>
                <a:t>VEGF/IL-8 </a:t>
              </a:r>
              <a:r>
                <a:rPr lang="en-GB" sz="1050" dirty="0" err="1"/>
                <a:t>nAb</a:t>
              </a:r>
              <a:endParaRPr lang="en-GB" sz="1050" dirty="0"/>
            </a:p>
          </p:txBody>
        </p:sp>
        <p:pic>
          <p:nvPicPr>
            <p:cNvPr id="32" name="Picture 3" descr="E:\IgG 4.tif"/>
            <p:cNvPicPr preferRelativeResize="0">
              <a:picLocks noChangeArrowheads="1"/>
            </p:cNvPicPr>
            <p:nvPr/>
          </p:nvPicPr>
          <p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77" y="1858538"/>
              <a:ext cx="896400" cy="61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E:\IL-8 nAb 2.tif"/>
            <p:cNvPicPr preferRelativeResize="0">
              <a:picLocks noChangeArrowheads="1"/>
            </p:cNvPicPr>
            <p:nvPr/>
          </p:nvPicPr>
          <p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68" y="3237676"/>
              <a:ext cx="896400" cy="61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E:\VEGF nAb 4tif.tif"/>
            <p:cNvPicPr preferRelativeResize="0">
              <a:picLocks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77" y="2547001"/>
              <a:ext cx="896400" cy="61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E:\VEGF + IL-8 nAb 1.tif"/>
            <p:cNvPicPr preferRelativeResize="0">
              <a:picLocks noChangeArrowheads="1"/>
            </p:cNvPicPr>
            <p:nvPr/>
          </p:nvPicPr>
          <p:blipFill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68" y="3928351"/>
              <a:ext cx="896400" cy="615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B9D24DA-06D8-A643-B857-1B011C9390C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024"/>
          <a:stretch/>
        </p:blipFill>
        <p:spPr>
          <a:xfrm>
            <a:off x="3356992" y="831170"/>
            <a:ext cx="1828800" cy="20113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0CEF2F-23B2-2248-8287-0F58F8DADCDF}"/>
              </a:ext>
            </a:extLst>
          </p:cNvPr>
          <p:cNvSpPr txBox="1"/>
          <p:nvPr/>
        </p:nvSpPr>
        <p:spPr>
          <a:xfrm>
            <a:off x="15399" y="35496"/>
            <a:ext cx="249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FIGURE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6FF18-8704-1E41-8884-370D98EC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1C77BF-35D4-3547-B824-D8BB0E7EA5D4}"/>
              </a:ext>
            </a:extLst>
          </p:cNvPr>
          <p:cNvSpPr/>
          <p:nvPr/>
        </p:nvSpPr>
        <p:spPr>
          <a:xfrm>
            <a:off x="193464" y="4199865"/>
            <a:ext cx="63216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4.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IL-8 and VEGF neutralizing antibodies do not attenuate the 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vessel formation.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Representative images and bar graph demonstrating the effect of 5mg/ml anti-IL-8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and/or 10mg/ml anti-VEGF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on HUVEC tubule formation (TF) over 10 days. The number of junctions was measured using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AngioSys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2.0 software. Data presented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N=8 fields of view.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4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67064" y="618711"/>
            <a:ext cx="1145691" cy="1320348"/>
            <a:chOff x="5021158" y="179512"/>
            <a:chExt cx="1145691" cy="1320348"/>
          </a:xfrm>
        </p:grpSpPr>
        <p:grpSp>
          <p:nvGrpSpPr>
            <p:cNvPr id="7" name="Group 6"/>
            <p:cNvGrpSpPr/>
            <p:nvPr/>
          </p:nvGrpSpPr>
          <p:grpSpPr>
            <a:xfrm>
              <a:off x="5022764" y="179512"/>
              <a:ext cx="1144085" cy="1320348"/>
              <a:chOff x="5022764" y="179512"/>
              <a:chExt cx="1144085" cy="132034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022764" y="179512"/>
                <a:ext cx="1144085" cy="1320348"/>
                <a:chOff x="1848672" y="4932040"/>
                <a:chExt cx="1144085" cy="132034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 rot="16200000">
                  <a:off x="1598764" y="5277083"/>
                  <a:ext cx="753732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 err="1"/>
                    <a:t>LNCaP</a:t>
                  </a:r>
                  <a:r>
                    <a:rPr lang="en-GB" sz="1050" dirty="0"/>
                    <a:t>-Par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1890703" y="5235810"/>
                  <a:ext cx="86914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/>
                    <a:t>LNCaP-</a:t>
                  </a:r>
                  <a:r>
                    <a:rPr lang="en-GB" sz="1050" dirty="0" err="1"/>
                    <a:t>EnzR</a:t>
                  </a:r>
                  <a:endParaRPr lang="en-GB" sz="1050" dirty="0"/>
                </a:p>
              </p:txBody>
            </p:sp>
            <p:pic>
              <p:nvPicPr>
                <p:cNvPr id="13" name="Picture 2" descr="C:\Users\Pamela Maxwell\AppData\Local\Microsoft\Windows\Temporary Internet Files\Content.Outlook\D1LLECEB\EnzR+ Enz + nAbs  AR 1.tif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000" contrast="-3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59719" t="49654" r="28781" b="44644"/>
                <a:stretch/>
              </p:blipFill>
              <p:spPr bwMode="auto">
                <a:xfrm flipH="1">
                  <a:off x="1875641" y="5729490"/>
                  <a:ext cx="565625" cy="1719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2408943" y="5676070"/>
                  <a:ext cx="336952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/>
                    <a:t>AR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408943" y="5998472"/>
                  <a:ext cx="58381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>
                      <a:cs typeface="Arial" panose="020B0604020202020204" pitchFamily="34" charset="0"/>
                    </a:rPr>
                    <a:t>GAPDH</a:t>
                  </a:r>
                </a:p>
              </p:txBody>
            </p:sp>
          </p:grpSp>
          <p:pic>
            <p:nvPicPr>
              <p:cNvPr id="10" name="Picture 4" descr="C:\Users\Pamela Maxwell\AppData\Local\Microsoft\Windows\Temporary Internet Files\Content.Outlook\D1LLECEB\EnzR + Enz + nAbs  beta-tubulin (FLIP blot) 1.tif"/>
              <p:cNvPicPr preferRelativeResize="0">
                <a:picLocks noChangeArrowheads="1"/>
              </p:cNvPicPr>
              <p:nvPr/>
            </p:nvPicPr>
            <p:blipFill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9180" t="8705" r="47632" b="83853"/>
              <a:stretch/>
            </p:blipFill>
            <p:spPr bwMode="auto">
              <a:xfrm flipH="1">
                <a:off x="5056609" y="1291239"/>
                <a:ext cx="565200" cy="172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21158" y="1098291"/>
              <a:ext cx="6415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/>
                <a:t>1.0       2.25 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88991" y="1891050"/>
            <a:ext cx="1174179" cy="1622068"/>
            <a:chOff x="3766989" y="116796"/>
            <a:chExt cx="1174179" cy="1622068"/>
          </a:xfrm>
        </p:grpSpPr>
        <p:grpSp>
          <p:nvGrpSpPr>
            <p:cNvPr id="17" name="Group 16"/>
            <p:cNvGrpSpPr/>
            <p:nvPr/>
          </p:nvGrpSpPr>
          <p:grpSpPr>
            <a:xfrm>
              <a:off x="3777709" y="116796"/>
              <a:ext cx="1163459" cy="1622068"/>
              <a:chOff x="6005181" y="519822"/>
              <a:chExt cx="1163459" cy="1622068"/>
            </a:xfrm>
          </p:grpSpPr>
          <p:pic>
            <p:nvPicPr>
              <p:cNvPr id="20" name="Picture 3" descr="C:\Users\Pamela Maxwell\AppData\Local\Microsoft\Windows\Temporary Internet Files\Content.Outlook\D1LLECEB\22rv1-r1-enzR_ARv7 (3).tif"/>
              <p:cNvPicPr preferRelativeResize="0">
                <a:picLocks noChangeArrowheads="1"/>
              </p:cNvPicPr>
              <p:nvPr/>
            </p:nvPicPr>
            <p:blipFill rotWithShape="1"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3000" contrast="-4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35" t="40421" r="47321" b="56210"/>
              <a:stretch/>
            </p:blipFill>
            <p:spPr bwMode="auto">
              <a:xfrm flipH="1">
                <a:off x="6005181" y="1651678"/>
                <a:ext cx="565200" cy="172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 rot="16200000">
                <a:off x="5740924" y="884239"/>
                <a:ext cx="81464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/>
                  <a:t>CWRR1-Par</a:t>
                </a:r>
                <a:endParaRPr lang="en-US" sz="105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6045026" y="841866"/>
                <a:ext cx="89800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/>
                  <a:t>CWRR1-EnzR</a:t>
                </a:r>
                <a:endParaRPr lang="en-US" sz="1050" dirty="0"/>
              </a:p>
            </p:txBody>
          </p:sp>
          <p:pic>
            <p:nvPicPr>
              <p:cNvPr id="23" name="Picture 4" descr="\\143.117.137.154\NetworkShare\1st Floor\judi\feb 18\22rv1 and r1 -par-enzR _ panel\22rv1-r1-enzR_ARov.tif"/>
              <p:cNvPicPr preferRelativeResize="0">
                <a:picLocks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385" t="59228" r="47021" b="36612"/>
              <a:stretch/>
            </p:blipFill>
            <p:spPr bwMode="auto">
              <a:xfrm flipH="1">
                <a:off x="6005181" y="1369948"/>
                <a:ext cx="565200" cy="172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5" descr="\\143.117.137.154\NetworkShare\1st Floor\judi\feb 18\22rv1 and r1 -par-enzR _ panel\22rv1-r1-enzR_GAPDH.tif"/>
              <p:cNvPicPr preferRelativeResize="0">
                <a:picLocks noChangeArrowheads="1"/>
              </p:cNvPicPr>
              <p:nvPr/>
            </p:nvPicPr>
            <p:blipFill rotWithShape="1">
              <a:blip r:embed="rId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09" t="30175" r="58467" b="65755"/>
              <a:stretch/>
            </p:blipFill>
            <p:spPr bwMode="auto">
              <a:xfrm flipH="1">
                <a:off x="6005181" y="1929358"/>
                <a:ext cx="565200" cy="17280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6597352" y="1317070"/>
                <a:ext cx="33695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/>
                  <a:t>AR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84826" y="1887974"/>
                <a:ext cx="5838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cs typeface="Arial" panose="020B0604020202020204" pitchFamily="34" charset="0"/>
                  </a:rPr>
                  <a:t>GAPDH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84826" y="1599942"/>
                <a:ext cx="4667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/>
                  <a:t>ARv7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783064" y="1087363"/>
              <a:ext cx="6415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/>
                <a:t>1.0       0.38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66989" y="1378476"/>
              <a:ext cx="6415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/>
                <a:t>1.0       1.90 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5876" y="618711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(A)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32248" y="618711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(B)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7152" y="614098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208" y="3777095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(D)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1444"/>
              </p:ext>
            </p:extLst>
          </p:nvPr>
        </p:nvGraphicFramePr>
        <p:xfrm>
          <a:off x="565219" y="3783929"/>
          <a:ext cx="12160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Prism 8" r:id="rId11" imgW="1994071" imgH="2933455" progId="Prism8.Document">
                  <p:embed/>
                </p:oleObj>
              </mc:Choice>
              <mc:Fallback>
                <p:oleObj name="Prism 8" r:id="rId11" imgW="1994071" imgH="2933455" progId="Prism8.Document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9" y="3783929"/>
                        <a:ext cx="1216025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6516"/>
              </p:ext>
            </p:extLst>
          </p:nvPr>
        </p:nvGraphicFramePr>
        <p:xfrm>
          <a:off x="1834341" y="3754673"/>
          <a:ext cx="121602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Prism 8" r:id="rId13" imgW="1994071" imgH="2933455" progId="Prism8.Document">
                  <p:embed/>
                </p:oleObj>
              </mc:Choice>
              <mc:Fallback>
                <p:oleObj name="Prism 8" r:id="rId13" imgW="1994071" imgH="2933455" progId="Prism8.Document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341" y="3754673"/>
                        <a:ext cx="1216025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140968" y="3783929"/>
            <a:ext cx="908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  <a:cs typeface="Arial" pitchFamily="34" charset="0"/>
              </a:rPr>
              <a:t>(E)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31804"/>
              </p:ext>
            </p:extLst>
          </p:nvPr>
        </p:nvGraphicFramePr>
        <p:xfrm>
          <a:off x="3633738" y="3777095"/>
          <a:ext cx="1197308" cy="171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Prism 5" r:id="rId15" imgW="1965261" imgH="2817485" progId="Prism5.Document">
                  <p:embed/>
                </p:oleObj>
              </mc:Choice>
              <mc:Fallback>
                <p:oleObj name="Prism 5" r:id="rId15" imgW="1965261" imgH="2817485" progId="Prism5.Document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38" y="3777095"/>
                        <a:ext cx="1197308" cy="171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804772"/>
              </p:ext>
            </p:extLst>
          </p:nvPr>
        </p:nvGraphicFramePr>
        <p:xfrm>
          <a:off x="4759554" y="3824067"/>
          <a:ext cx="1272170" cy="166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Prism 5" r:id="rId17" imgW="2069280" imgH="2711160" progId="Prism5.Document">
                  <p:embed/>
                </p:oleObj>
              </mc:Choice>
              <mc:Fallback>
                <p:oleObj name="Prism 5" r:id="rId17" imgW="2069280" imgH="2711160" progId="Prism5.Document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554" y="3824067"/>
                        <a:ext cx="1272170" cy="1669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CBB02E5-1E22-CC46-858E-0ADE6ECC193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9731"/>
          <a:stretch/>
        </p:blipFill>
        <p:spPr>
          <a:xfrm>
            <a:off x="321962" y="797709"/>
            <a:ext cx="1854200" cy="237308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68F9EA-17AA-0841-90E1-5A8B9704AAF5}"/>
              </a:ext>
            </a:extLst>
          </p:cNvPr>
          <p:cNvSpPr txBox="1"/>
          <p:nvPr/>
        </p:nvSpPr>
        <p:spPr>
          <a:xfrm>
            <a:off x="15399" y="35496"/>
            <a:ext cx="249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FIGURE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AFA4EB-2AEA-B440-92A1-5E50784F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A5E5-DFF8-48DA-A404-FC1D15D82D9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6B98E7-86D0-FC49-AB1C-09B85CD87138}"/>
              </a:ext>
            </a:extLst>
          </p:cNvPr>
          <p:cNvSpPr/>
          <p:nvPr/>
        </p:nvSpPr>
        <p:spPr>
          <a:xfrm>
            <a:off x="467728" y="2543358"/>
            <a:ext cx="1590438" cy="69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2D472A-0B55-AA4F-B25C-7EFDA91013AB}"/>
              </a:ext>
            </a:extLst>
          </p:cNvPr>
          <p:cNvSpPr txBox="1"/>
          <p:nvPr/>
        </p:nvSpPr>
        <p:spPr>
          <a:xfrm rot="18892042">
            <a:off x="869874" y="2526947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0A24C4-849F-D44B-ABB5-C4BEE3B8EC00}"/>
              </a:ext>
            </a:extLst>
          </p:cNvPr>
          <p:cNvSpPr txBox="1"/>
          <p:nvPr/>
        </p:nvSpPr>
        <p:spPr>
          <a:xfrm rot="18892042">
            <a:off x="1319408" y="2526947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B4ECEF-A310-7741-8CEE-F8C0189FBB81}"/>
              </a:ext>
            </a:extLst>
          </p:cNvPr>
          <p:cNvSpPr txBox="1"/>
          <p:nvPr/>
        </p:nvSpPr>
        <p:spPr>
          <a:xfrm rot="18892042">
            <a:off x="994312" y="2560895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F9B4DB-7D4F-F24C-A62D-EC19BD8A3E84}"/>
              </a:ext>
            </a:extLst>
          </p:cNvPr>
          <p:cNvSpPr txBox="1"/>
          <p:nvPr/>
        </p:nvSpPr>
        <p:spPr>
          <a:xfrm rot="18892042">
            <a:off x="1498368" y="2544904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03A9F0-2FF5-2B48-AD7A-B55C5EB871B7}"/>
              </a:ext>
            </a:extLst>
          </p:cNvPr>
          <p:cNvCxnSpPr/>
          <p:nvPr/>
        </p:nvCxnSpPr>
        <p:spPr>
          <a:xfrm flipV="1">
            <a:off x="872469" y="2898371"/>
            <a:ext cx="531612" cy="10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C9B75FD-A1B4-E042-972E-B5F0AC82F152}"/>
              </a:ext>
            </a:extLst>
          </p:cNvPr>
          <p:cNvCxnSpPr/>
          <p:nvPr/>
        </p:nvCxnSpPr>
        <p:spPr>
          <a:xfrm flipV="1">
            <a:off x="1483687" y="2884452"/>
            <a:ext cx="531612" cy="10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6192527-ABBA-514F-90B4-20954DD633DB}"/>
              </a:ext>
            </a:extLst>
          </p:cNvPr>
          <p:cNvSpPr txBox="1"/>
          <p:nvPr/>
        </p:nvSpPr>
        <p:spPr>
          <a:xfrm>
            <a:off x="857518" y="2879145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031F6E-24B2-AD4D-BCA8-371DF637ECF7}"/>
              </a:ext>
            </a:extLst>
          </p:cNvPr>
          <p:cNvSpPr txBox="1"/>
          <p:nvPr/>
        </p:nvSpPr>
        <p:spPr>
          <a:xfrm>
            <a:off x="1425705" y="2866964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CWRR1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EAA716B-946D-CF46-8047-5FBA367D8D7A}"/>
              </a:ext>
            </a:extLst>
          </p:cNvPr>
          <p:cNvSpPr/>
          <p:nvPr/>
        </p:nvSpPr>
        <p:spPr>
          <a:xfrm>
            <a:off x="668202" y="5116323"/>
            <a:ext cx="1252742" cy="561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945E3B-00A4-1346-848B-709998D3BEA4}"/>
              </a:ext>
            </a:extLst>
          </p:cNvPr>
          <p:cNvSpPr/>
          <p:nvPr/>
        </p:nvSpPr>
        <p:spPr>
          <a:xfrm>
            <a:off x="1764708" y="5105471"/>
            <a:ext cx="1252742" cy="561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ED8E34-E45A-BA42-BD6F-93377CA53118}"/>
              </a:ext>
            </a:extLst>
          </p:cNvPr>
          <p:cNvSpPr txBox="1"/>
          <p:nvPr/>
        </p:nvSpPr>
        <p:spPr>
          <a:xfrm rot="18892042">
            <a:off x="1219910" y="5107173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5845F4-5F5F-A247-935F-E89D29E83E4A}"/>
              </a:ext>
            </a:extLst>
          </p:cNvPr>
          <p:cNvSpPr txBox="1"/>
          <p:nvPr/>
        </p:nvSpPr>
        <p:spPr>
          <a:xfrm rot="18892042">
            <a:off x="2520226" y="5077917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FFF32B-1083-684F-9FCC-A4C9947850DD}"/>
              </a:ext>
            </a:extLst>
          </p:cNvPr>
          <p:cNvSpPr txBox="1"/>
          <p:nvPr/>
        </p:nvSpPr>
        <p:spPr>
          <a:xfrm rot="18892042">
            <a:off x="884915" y="5066841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ED0551-279F-7F4C-B726-AB2F290751F8}"/>
              </a:ext>
            </a:extLst>
          </p:cNvPr>
          <p:cNvSpPr txBox="1"/>
          <p:nvPr/>
        </p:nvSpPr>
        <p:spPr>
          <a:xfrm rot="18892042">
            <a:off x="2163983" y="5037585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A4C905-A3B8-1F4E-9174-B565CBDE0429}"/>
              </a:ext>
            </a:extLst>
          </p:cNvPr>
          <p:cNvSpPr txBox="1"/>
          <p:nvPr/>
        </p:nvSpPr>
        <p:spPr>
          <a:xfrm>
            <a:off x="915371" y="5431968"/>
            <a:ext cx="671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VCaP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84B753-799C-EA4C-9617-FF746736A3F3}"/>
              </a:ext>
            </a:extLst>
          </p:cNvPr>
          <p:cNvSpPr txBox="1"/>
          <p:nvPr/>
        </p:nvSpPr>
        <p:spPr>
          <a:xfrm>
            <a:off x="2143446" y="5411824"/>
            <a:ext cx="72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VCaP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A3D8994-04A9-A543-A650-B381BD069633}"/>
              </a:ext>
            </a:extLst>
          </p:cNvPr>
          <p:cNvCxnSpPr>
            <a:cxnSpLocks/>
          </p:cNvCxnSpPr>
          <p:nvPr/>
        </p:nvCxnSpPr>
        <p:spPr>
          <a:xfrm>
            <a:off x="915371" y="5431968"/>
            <a:ext cx="72550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ECC5F4-18D5-3F45-A48C-8AAC4126FBBE}"/>
              </a:ext>
            </a:extLst>
          </p:cNvPr>
          <p:cNvCxnSpPr>
            <a:cxnSpLocks/>
          </p:cNvCxnSpPr>
          <p:nvPr/>
        </p:nvCxnSpPr>
        <p:spPr>
          <a:xfrm>
            <a:off x="2143446" y="5402270"/>
            <a:ext cx="72550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06B41F7-9DE0-5145-BC4E-05B5ADD77BCA}"/>
              </a:ext>
            </a:extLst>
          </p:cNvPr>
          <p:cNvSpPr/>
          <p:nvPr/>
        </p:nvSpPr>
        <p:spPr>
          <a:xfrm>
            <a:off x="5381468" y="519316"/>
            <a:ext cx="802996" cy="88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3DA9F8-0239-F841-8A96-8906CA3E4B6B}"/>
              </a:ext>
            </a:extLst>
          </p:cNvPr>
          <p:cNvSpPr/>
          <p:nvPr/>
        </p:nvSpPr>
        <p:spPr>
          <a:xfrm>
            <a:off x="5375278" y="1983480"/>
            <a:ext cx="802996" cy="7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A15252-9C9B-9B4E-896C-EBE39B8E45AE}"/>
              </a:ext>
            </a:extLst>
          </p:cNvPr>
          <p:cNvSpPr txBox="1"/>
          <p:nvPr/>
        </p:nvSpPr>
        <p:spPr>
          <a:xfrm rot="16200000">
            <a:off x="5351886" y="1155479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6F4043-953C-8341-808C-C52B9AE660A3}"/>
              </a:ext>
            </a:extLst>
          </p:cNvPr>
          <p:cNvSpPr txBox="1"/>
          <p:nvPr/>
        </p:nvSpPr>
        <p:spPr>
          <a:xfrm rot="16200000">
            <a:off x="5354098" y="2471018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281F1F-2FE4-DE44-AF7A-D190CEFB7913}"/>
              </a:ext>
            </a:extLst>
          </p:cNvPr>
          <p:cNvSpPr txBox="1"/>
          <p:nvPr/>
        </p:nvSpPr>
        <p:spPr>
          <a:xfrm rot="16200000">
            <a:off x="5514209" y="1094975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C541209-26FF-D24B-993B-0B19357F3946}"/>
              </a:ext>
            </a:extLst>
          </p:cNvPr>
          <p:cNvSpPr txBox="1"/>
          <p:nvPr/>
        </p:nvSpPr>
        <p:spPr>
          <a:xfrm rot="16200000">
            <a:off x="5574214" y="2411949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4BD24B-70AC-B849-920E-6363BCBD5041}"/>
              </a:ext>
            </a:extLst>
          </p:cNvPr>
          <p:cNvCxnSpPr>
            <a:cxnSpLocks/>
          </p:cNvCxnSpPr>
          <p:nvPr/>
        </p:nvCxnSpPr>
        <p:spPr>
          <a:xfrm>
            <a:off x="5395639" y="984682"/>
            <a:ext cx="597446" cy="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EB884C-DE84-804E-98A7-29F99D93AB5B}"/>
              </a:ext>
            </a:extLst>
          </p:cNvPr>
          <p:cNvCxnSpPr>
            <a:cxnSpLocks/>
          </p:cNvCxnSpPr>
          <p:nvPr/>
        </p:nvCxnSpPr>
        <p:spPr>
          <a:xfrm>
            <a:off x="5380725" y="2316326"/>
            <a:ext cx="597446" cy="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73D00E7-78F7-F949-B579-8A6E937AB15A}"/>
              </a:ext>
            </a:extLst>
          </p:cNvPr>
          <p:cNvSpPr txBox="1"/>
          <p:nvPr/>
        </p:nvSpPr>
        <p:spPr>
          <a:xfrm>
            <a:off x="5375731" y="746702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LNCaP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50DC78-4269-714A-91F9-D80BC122F0FF}"/>
              </a:ext>
            </a:extLst>
          </p:cNvPr>
          <p:cNvSpPr txBox="1"/>
          <p:nvPr/>
        </p:nvSpPr>
        <p:spPr>
          <a:xfrm>
            <a:off x="5352656" y="2092538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CWRR1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1FC548-22ED-1E42-A4E7-1B8007E1592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9924"/>
          <a:stretch/>
        </p:blipFill>
        <p:spPr>
          <a:xfrm>
            <a:off x="2420888" y="724451"/>
            <a:ext cx="2425700" cy="241376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C03D749-EFE2-144A-976E-9D84B8669909}"/>
              </a:ext>
            </a:extLst>
          </p:cNvPr>
          <p:cNvSpPr/>
          <p:nvPr/>
        </p:nvSpPr>
        <p:spPr>
          <a:xfrm>
            <a:off x="268182" y="5708965"/>
            <a:ext cx="63216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5.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 of Enzalutamide-resistance (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) in LNCaP, CWR-R1 and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VCaP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prostate cancer cells. (A) 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ffect of 10µM Enzalutamide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Enz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on viability of LNCaP-Parental (Par), LNCaP-Enzalutamide-resistant (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), CWRR1-Par and CWRR1-EnzR cells. Control cells were treated with an equivalent volume of DMSO. Data shown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N=3 experiments.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qPCR data demonstrating AR-full length (AR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AR-V7 mRNA expression in LNCaP-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CWRR1-EnzR cells relative to corresponding parental cells. Data shown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N=3 experiments.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Immunoblots demonstrating altered AR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FL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and/or AR-V7 expression by LNCaP-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CWRR1-EnzR cells relative to corresponding parental cells. Equal loading was assessed using GAPDH. Relative expression was determined by densitometry using Image J software. Blots shown are representative of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N=3 experiments.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Analysis of publicly-available data sets (GSE78201) demonstrating increased mRNA expression of VEGF and IL-8 in VCAP-Par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cells.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RNA-sequencing analysis of Enzalutamide-sensitive versus Enzalutamide-resistant, LNCaP-derived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models. Data shown illustrates the mRNA levels of VEGF and IL-8 in Enzalutamide-sensitive line V16 versus two Enzalutamide-resistant lines, MR49F and MR49C. For all data, statistically significant differences were determined using a Student’s two-tailed t-test or Mann-Whitney U test: *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p&lt;0.05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**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p&lt;0.01.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764D3-6845-E046-9CD3-5820F0045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75"/>
          <a:stretch/>
        </p:blipFill>
        <p:spPr>
          <a:xfrm>
            <a:off x="2060848" y="757210"/>
            <a:ext cx="2184400" cy="2147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7F28C-C10B-9F47-BC1E-26C3267A059A}"/>
              </a:ext>
            </a:extLst>
          </p:cNvPr>
          <p:cNvSpPr txBox="1"/>
          <p:nvPr/>
        </p:nvSpPr>
        <p:spPr>
          <a:xfrm>
            <a:off x="15399" y="35496"/>
            <a:ext cx="249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SUPPLEMENTARY FIGURE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33F16-233D-46CE-B4CC-F59399ABA5BC}"/>
              </a:ext>
            </a:extLst>
          </p:cNvPr>
          <p:cNvSpPr txBox="1"/>
          <p:nvPr/>
        </p:nvSpPr>
        <p:spPr>
          <a:xfrm>
            <a:off x="139558" y="3042752"/>
            <a:ext cx="63857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6. </a:t>
            </a:r>
            <a:r>
              <a:rPr lang="en-GB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IL-8 and VEGF neutralizing antibodies in combination with Enzalutamide decreased viability of LNCaP-</a:t>
            </a:r>
            <a:r>
              <a:rPr lang="en-GB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EnzR</a:t>
            </a:r>
            <a:r>
              <a:rPr lang="en-GB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cells.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appropriate, cells were treated with 5mg/mL anti-IL-8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and 10mg/ml anti-VEGF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. Control cells were treated with the highest concentration of isotype-matched human IgG antibody.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Effect of administering anti-IL-8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and/or anti-VEGF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on viability of LNCaP-Par cells treated with10µM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Enz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Control cells were treated with an equivalent amount of DMSO.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Data shown are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mean±SEM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of N=3 experiments.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8823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04D7B002F574999187FF4BC785067" ma:contentTypeVersion="12" ma:contentTypeDescription="Create a new document." ma:contentTypeScope="" ma:versionID="d0305bfab575612499275e926ffb0c51">
  <xsd:schema xmlns:xsd="http://www.w3.org/2001/XMLSchema" xmlns:xs="http://www.w3.org/2001/XMLSchema" xmlns:p="http://schemas.microsoft.com/office/2006/metadata/properties" xmlns:ns3="4958b441-58fb-4e9f-b79b-5199dcd2f3a7" xmlns:ns4="8d7a6499-3b1c-4e44-8066-661fbf4f9fc5" targetNamespace="http://schemas.microsoft.com/office/2006/metadata/properties" ma:root="true" ma:fieldsID="0e1a05f4228b31d26d4d78d7d4e774a0" ns3:_="" ns4:_="">
    <xsd:import namespace="4958b441-58fb-4e9f-b79b-5199dcd2f3a7"/>
    <xsd:import namespace="8d7a6499-3b1c-4e44-8066-661fbf4f9f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8b441-58fb-4e9f-b79b-5199dcd2f3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a6499-3b1c-4e44-8066-661fbf4f9f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B7D099-DF99-470B-AFD9-C94A4A50AC55}">
  <ds:schemaRefs>
    <ds:schemaRef ds:uri="4958b441-58fb-4e9f-b79b-5199dcd2f3a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d7a6499-3b1c-4e44-8066-661fbf4f9fc5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A6A01E-5791-4A14-AC50-DFF143C3A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8b441-58fb-4e9f-b79b-5199dcd2f3a7"/>
    <ds:schemaRef ds:uri="8d7a6499-3b1c-4e44-8066-661fbf4f9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C8B971-D8EA-4FB4-9FAB-B69E514384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297973</TotalTime>
  <Words>1924</Words>
  <Application>Microsoft Office PowerPoint</Application>
  <PresentationFormat>On-screen Show (4:3)</PresentationFormat>
  <Paragraphs>186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Prism 8</vt:lpstr>
      <vt:lpstr>Prism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of Medicine, Dentistry &amp; Biomedical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QUB</dc:creator>
  <cp:lastModifiedBy>Quann, Karen</cp:lastModifiedBy>
  <cp:revision>1446</cp:revision>
  <cp:lastPrinted>2020-11-09T11:42:48Z</cp:lastPrinted>
  <dcterms:created xsi:type="dcterms:W3CDTF">2013-07-19T17:18:10Z</dcterms:created>
  <dcterms:modified xsi:type="dcterms:W3CDTF">2022-03-11T15:49:10Z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0x010100A8604D7B002F574999187FF4BC785067</vt:lpwstr>
  </property>
</Properties>
</file>