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2" r:id="rId2"/>
    <p:sldId id="260" r:id="rId3"/>
    <p:sldId id="256" r:id="rId4"/>
    <p:sldId id="259" r:id="rId5"/>
    <p:sldId id="267" r:id="rId6"/>
    <p:sldId id="263" r:id="rId7"/>
    <p:sldId id="265" r:id="rId8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dutreix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677464408716494"/>
          <c:y val="0.15819210051929714"/>
          <c:w val="0.7213019981906772"/>
          <c:h val="0.685459680107228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Sheet1!$O$46</c:f>
              <c:strCache>
                <c:ptCount val="1"/>
                <c:pt idx="0">
                  <c:v>Liver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errBars>
            <c:errBarType val="both"/>
            <c:errValType val="cust"/>
            <c:noEndCap val="0"/>
            <c:plus>
              <c:numRef>
                <c:f>Sheet1!$P$47:$P$50</c:f>
                <c:numCache>
                  <c:formatCode>General</c:formatCode>
                  <c:ptCount val="4"/>
                  <c:pt idx="0">
                    <c:v>314.37550903868691</c:v>
                  </c:pt>
                  <c:pt idx="1">
                    <c:v>282.14236876984643</c:v>
                  </c:pt>
                  <c:pt idx="2">
                    <c:v>294.92956911992667</c:v>
                  </c:pt>
                  <c:pt idx="3">
                    <c:v>329.49302293618086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Sheet1!$N$47:$N$50</c:f>
              <c:strCache>
                <c:ptCount val="4"/>
                <c:pt idx="0">
                  <c:v>Vehicle</c:v>
                </c:pt>
                <c:pt idx="1">
                  <c:v>DT01</c:v>
                </c:pt>
                <c:pt idx="2">
                  <c:v>OXA</c:v>
                </c:pt>
                <c:pt idx="3">
                  <c:v>DT01+OXA</c:v>
                </c:pt>
              </c:strCache>
            </c:strRef>
          </c:cat>
          <c:val>
            <c:numRef>
              <c:f>Sheet1!$O$47:$O$50</c:f>
              <c:numCache>
                <c:formatCode>0.00</c:formatCode>
                <c:ptCount val="4"/>
                <c:pt idx="0">
                  <c:v>1744.2599999999998</c:v>
                </c:pt>
                <c:pt idx="1">
                  <c:v>1583.1984</c:v>
                </c:pt>
                <c:pt idx="2">
                  <c:v>1312.6901250000001</c:v>
                </c:pt>
                <c:pt idx="3">
                  <c:v>1194.5226499999999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149376"/>
        <c:axId val="128150912"/>
      </c:barChart>
      <c:catAx>
        <c:axId val="128149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n-US"/>
          </a:p>
        </c:txPr>
        <c:crossAx val="128150912"/>
        <c:crosses val="autoZero"/>
        <c:auto val="1"/>
        <c:lblAlgn val="ctr"/>
        <c:lblOffset val="100"/>
        <c:noMultiLvlLbl val="0"/>
      </c:catAx>
      <c:valAx>
        <c:axId val="128150912"/>
        <c:scaling>
          <c:orientation val="minMax"/>
          <c:max val="25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 panose="020B0604020202020204" pitchFamily="34" charset="0"/>
                    <a:ea typeface="Calibri"/>
                    <a:cs typeface="Arial" panose="020B0604020202020204" pitchFamily="34" charset="0"/>
                  </a:defRPr>
                </a:pPr>
                <a:r>
                  <a:rPr lang="en-US" sz="1000" b="0">
                    <a:latin typeface="Arial" panose="020B0604020202020204" pitchFamily="34" charset="0"/>
                    <a:cs typeface="Arial" panose="020B0604020202020204" pitchFamily="34" charset="0"/>
                  </a:rPr>
                  <a:t>Average tumor volume (mm3)</a:t>
                </a:r>
              </a:p>
            </c:rich>
          </c:tx>
          <c:layout>
            <c:manualLayout>
              <c:xMode val="edge"/>
              <c:yMode val="edge"/>
              <c:x val="8.7028777417975187E-3"/>
              <c:y val="9.7351190369528842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n-US"/>
          </a:p>
        </c:txPr>
        <c:crossAx val="128149376"/>
        <c:crosses val="autoZero"/>
        <c:crossBetween val="between"/>
        <c:majorUnit val="50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83264730311129"/>
          <c:y val="0.1010898839439886"/>
          <c:w val="0.61333571078477966"/>
          <c:h val="0.7094000382440595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'Chorts 1&amp;2 combined'!$B$124</c:f>
              <c:strCache>
                <c:ptCount val="1"/>
                <c:pt idx="0">
                  <c:v>Vehicle</c:v>
                </c:pt>
              </c:strCache>
            </c:strRef>
          </c:tx>
          <c:spPr>
            <a:ln w="15875"/>
          </c:spPr>
          <c:marker>
            <c:symbol val="diamond"/>
            <c:size val="4"/>
          </c:marker>
          <c:errBars>
            <c:errDir val="y"/>
            <c:errBarType val="both"/>
            <c:errValType val="cust"/>
            <c:noEndCap val="0"/>
            <c:plus>
              <c:numRef>
                <c:f>'Chorts 1&amp;2 combined'!$B$165:$B$201</c:f>
                <c:numCache>
                  <c:formatCode>General</c:formatCode>
                  <c:ptCount val="37"/>
                  <c:pt idx="0">
                    <c:v>0</c:v>
                  </c:pt>
                  <c:pt idx="1">
                    <c:v>1.4183328063478657E-2</c:v>
                  </c:pt>
                  <c:pt idx="2">
                    <c:v>1.4009700477365224E-2</c:v>
                  </c:pt>
                  <c:pt idx="3">
                    <c:v>3.2726718809834618E-2</c:v>
                  </c:pt>
                  <c:pt idx="4">
                    <c:v>3.6077684815853987E-2</c:v>
                  </c:pt>
                  <c:pt idx="5">
                    <c:v>1.5720478822157862E-2</c:v>
                  </c:pt>
                  <c:pt idx="6">
                    <c:v>4.0717949114396253E-2</c:v>
                  </c:pt>
                  <c:pt idx="7">
                    <c:v>1.5268341587282845E-2</c:v>
                  </c:pt>
                  <c:pt idx="8">
                    <c:v>1.7897971669664271E-2</c:v>
                  </c:pt>
                  <c:pt idx="9">
                    <c:v>1.0780333738844329E-2</c:v>
                  </c:pt>
                  <c:pt idx="10">
                    <c:v>2.0559374639347722E-2</c:v>
                  </c:pt>
                  <c:pt idx="11">
                    <c:v>2.9206855334982785E-2</c:v>
                  </c:pt>
                  <c:pt idx="12">
                    <c:v>2.0296570994774152E-2</c:v>
                  </c:pt>
                  <c:pt idx="13">
                    <c:v>1.7549770778295941E-2</c:v>
                  </c:pt>
                  <c:pt idx="14">
                    <c:v>1.9032006307100439E-2</c:v>
                  </c:pt>
                  <c:pt idx="15">
                    <c:v>2.7141688824544603E-2</c:v>
                  </c:pt>
                  <c:pt idx="16">
                    <c:v>1.9768897823627195E-2</c:v>
                  </c:pt>
                  <c:pt idx="17">
                    <c:v>1.8079908003520471E-2</c:v>
                  </c:pt>
                  <c:pt idx="18">
                    <c:v>1.4042264709554849E-2</c:v>
                  </c:pt>
                  <c:pt idx="19">
                    <c:v>3.276000121364258E-2</c:v>
                  </c:pt>
                  <c:pt idx="20">
                    <c:v>5.7726313769743139E-2</c:v>
                  </c:pt>
                  <c:pt idx="21">
                    <c:v>4.0178245014559057E-2</c:v>
                  </c:pt>
                  <c:pt idx="22">
                    <c:v>5.9759958990737841E-2</c:v>
                  </c:pt>
                  <c:pt idx="23">
                    <c:v>9.9798123022251054E-3</c:v>
                  </c:pt>
                  <c:pt idx="24">
                    <c:v>2.8741983205112096E-2</c:v>
                  </c:pt>
                  <c:pt idx="25">
                    <c:v>2.2957788028049139E-2</c:v>
                  </c:pt>
                  <c:pt idx="26">
                    <c:v>2.6806876051717381E-2</c:v>
                  </c:pt>
                  <c:pt idx="27">
                    <c:v>3.2309608844555707E-2</c:v>
                  </c:pt>
                  <c:pt idx="28">
                    <c:v>3.6954735864471608E-2</c:v>
                  </c:pt>
                  <c:pt idx="29">
                    <c:v>6.0694314728835817E-2</c:v>
                  </c:pt>
                  <c:pt idx="30">
                    <c:v>1.7669276456046063E-2</c:v>
                  </c:pt>
                  <c:pt idx="31">
                    <c:v>4.384420374245121E-2</c:v>
                  </c:pt>
                  <c:pt idx="32">
                    <c:v>2.6702495658897984E-2</c:v>
                  </c:pt>
                  <c:pt idx="33">
                    <c:v>3.6496964551002625E-2</c:v>
                  </c:pt>
                  <c:pt idx="34">
                    <c:v>2.993545459854801E-2</c:v>
                  </c:pt>
                  <c:pt idx="35">
                    <c:v>2.7856813207860896E-2</c:v>
                  </c:pt>
                  <c:pt idx="36">
                    <c:v>3.039028329582447E-2</c:v>
                  </c:pt>
                </c:numCache>
              </c:numRef>
            </c:plus>
            <c:minus>
              <c:numRef>
                <c:f>'Chorts 1&amp;2 combined'!$B$165:$B$201</c:f>
                <c:numCache>
                  <c:formatCode>General</c:formatCode>
                  <c:ptCount val="37"/>
                  <c:pt idx="0">
                    <c:v>0</c:v>
                  </c:pt>
                  <c:pt idx="1">
                    <c:v>1.4183328063478657E-2</c:v>
                  </c:pt>
                  <c:pt idx="2">
                    <c:v>1.4009700477365224E-2</c:v>
                  </c:pt>
                  <c:pt idx="3">
                    <c:v>3.2726718809834618E-2</c:v>
                  </c:pt>
                  <c:pt idx="4">
                    <c:v>3.6077684815853987E-2</c:v>
                  </c:pt>
                  <c:pt idx="5">
                    <c:v>1.5720478822157862E-2</c:v>
                  </c:pt>
                  <c:pt idx="6">
                    <c:v>4.0717949114396253E-2</c:v>
                  </c:pt>
                  <c:pt idx="7">
                    <c:v>1.5268341587282845E-2</c:v>
                  </c:pt>
                  <c:pt idx="8">
                    <c:v>1.7897971669664271E-2</c:v>
                  </c:pt>
                  <c:pt idx="9">
                    <c:v>1.0780333738844329E-2</c:v>
                  </c:pt>
                  <c:pt idx="10">
                    <c:v>2.0559374639347722E-2</c:v>
                  </c:pt>
                  <c:pt idx="11">
                    <c:v>2.9206855334982785E-2</c:v>
                  </c:pt>
                  <c:pt idx="12">
                    <c:v>2.0296570994774152E-2</c:v>
                  </c:pt>
                  <c:pt idx="13">
                    <c:v>1.7549770778295941E-2</c:v>
                  </c:pt>
                  <c:pt idx="14">
                    <c:v>1.9032006307100439E-2</c:v>
                  </c:pt>
                  <c:pt idx="15">
                    <c:v>2.7141688824544603E-2</c:v>
                  </c:pt>
                  <c:pt idx="16">
                    <c:v>1.9768897823627195E-2</c:v>
                  </c:pt>
                  <c:pt idx="17">
                    <c:v>1.8079908003520471E-2</c:v>
                  </c:pt>
                  <c:pt idx="18">
                    <c:v>1.4042264709554849E-2</c:v>
                  </c:pt>
                  <c:pt idx="19">
                    <c:v>3.276000121364258E-2</c:v>
                  </c:pt>
                  <c:pt idx="20">
                    <c:v>5.7726313769743139E-2</c:v>
                  </c:pt>
                  <c:pt idx="21">
                    <c:v>4.0178245014559057E-2</c:v>
                  </c:pt>
                  <c:pt idx="22">
                    <c:v>5.9759958990737841E-2</c:v>
                  </c:pt>
                  <c:pt idx="23">
                    <c:v>9.9798123022251054E-3</c:v>
                  </c:pt>
                  <c:pt idx="24">
                    <c:v>2.8741983205112096E-2</c:v>
                  </c:pt>
                  <c:pt idx="25">
                    <c:v>2.2957788028049139E-2</c:v>
                  </c:pt>
                  <c:pt idx="26">
                    <c:v>2.6806876051717381E-2</c:v>
                  </c:pt>
                  <c:pt idx="27">
                    <c:v>3.2309608844555707E-2</c:v>
                  </c:pt>
                  <c:pt idx="28">
                    <c:v>3.6954735864471608E-2</c:v>
                  </c:pt>
                  <c:pt idx="29">
                    <c:v>6.0694314728835817E-2</c:v>
                  </c:pt>
                  <c:pt idx="30">
                    <c:v>1.7669276456046063E-2</c:v>
                  </c:pt>
                  <c:pt idx="31">
                    <c:v>4.384420374245121E-2</c:v>
                  </c:pt>
                  <c:pt idx="32">
                    <c:v>2.6702495658897984E-2</c:v>
                  </c:pt>
                  <c:pt idx="33">
                    <c:v>3.6496964551002625E-2</c:v>
                  </c:pt>
                  <c:pt idx="34">
                    <c:v>2.993545459854801E-2</c:v>
                  </c:pt>
                  <c:pt idx="35">
                    <c:v>2.7856813207860896E-2</c:v>
                  </c:pt>
                  <c:pt idx="36">
                    <c:v>3.039028329582447E-2</c:v>
                  </c:pt>
                </c:numCache>
              </c:numRef>
            </c:minus>
          </c:errBars>
          <c:xVal>
            <c:numRef>
              <c:f>'Chorts 1&amp;2 combined'!$A$125:$A$161</c:f>
              <c:numCache>
                <c:formatCode>General</c:formatCode>
                <c:ptCount val="3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7</c:v>
                </c:pt>
                <c:pt idx="6">
                  <c:v>10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18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32</c:v>
                </c:pt>
                <c:pt idx="20">
                  <c:v>35</c:v>
                </c:pt>
                <c:pt idx="21">
                  <c:v>36</c:v>
                </c:pt>
                <c:pt idx="22">
                  <c:v>38</c:v>
                </c:pt>
                <c:pt idx="23">
                  <c:v>39</c:v>
                </c:pt>
                <c:pt idx="24">
                  <c:v>42</c:v>
                </c:pt>
                <c:pt idx="25">
                  <c:v>43</c:v>
                </c:pt>
                <c:pt idx="26">
                  <c:v>45</c:v>
                </c:pt>
                <c:pt idx="27">
                  <c:v>46</c:v>
                </c:pt>
                <c:pt idx="28">
                  <c:v>49</c:v>
                </c:pt>
                <c:pt idx="29">
                  <c:v>52</c:v>
                </c:pt>
                <c:pt idx="30">
                  <c:v>56</c:v>
                </c:pt>
                <c:pt idx="31">
                  <c:v>57</c:v>
                </c:pt>
                <c:pt idx="32">
                  <c:v>59</c:v>
                </c:pt>
                <c:pt idx="33">
                  <c:v>60</c:v>
                </c:pt>
                <c:pt idx="34">
                  <c:v>64</c:v>
                </c:pt>
                <c:pt idx="35">
                  <c:v>67</c:v>
                </c:pt>
                <c:pt idx="36">
                  <c:v>71</c:v>
                </c:pt>
              </c:numCache>
            </c:numRef>
          </c:xVal>
          <c:yVal>
            <c:numRef>
              <c:f>'Chorts 1&amp;2 combined'!$B$125:$B$161</c:f>
              <c:numCache>
                <c:formatCode>General</c:formatCode>
                <c:ptCount val="37"/>
                <c:pt idx="0">
                  <c:v>1</c:v>
                </c:pt>
                <c:pt idx="1">
                  <c:v>1.0213567810572795</c:v>
                </c:pt>
                <c:pt idx="2">
                  <c:v>1.0209216655802031</c:v>
                </c:pt>
                <c:pt idx="3">
                  <c:v>1.0378599255157275</c:v>
                </c:pt>
                <c:pt idx="4">
                  <c:v>1.0616314078853599</c:v>
                </c:pt>
                <c:pt idx="5">
                  <c:v>1.0399680549607571</c:v>
                </c:pt>
                <c:pt idx="6">
                  <c:v>1.0371782449742279</c:v>
                </c:pt>
                <c:pt idx="7">
                  <c:v>1.0032888135744387</c:v>
                </c:pt>
                <c:pt idx="8">
                  <c:v>1.0692276021260707</c:v>
                </c:pt>
                <c:pt idx="9">
                  <c:v>1.0558272550091441</c:v>
                </c:pt>
                <c:pt idx="10">
                  <c:v>1.1012604663940924</c:v>
                </c:pt>
                <c:pt idx="11">
                  <c:v>1.0975655627759417</c:v>
                </c:pt>
                <c:pt idx="12">
                  <c:v>1.0891079470758862</c:v>
                </c:pt>
                <c:pt idx="13">
                  <c:v>1.0940944626081242</c:v>
                </c:pt>
                <c:pt idx="14">
                  <c:v>1.093548484027667</c:v>
                </c:pt>
                <c:pt idx="15">
                  <c:v>1.0854471910390497</c:v>
                </c:pt>
                <c:pt idx="16">
                  <c:v>1.1129513355832132</c:v>
                </c:pt>
                <c:pt idx="17">
                  <c:v>1.0308796166876768</c:v>
                </c:pt>
                <c:pt idx="18">
                  <c:v>1.169842559519247</c:v>
                </c:pt>
                <c:pt idx="19">
                  <c:v>1.0964543607880508</c:v>
                </c:pt>
                <c:pt idx="20">
                  <c:v>1.1131798868415903</c:v>
                </c:pt>
                <c:pt idx="21">
                  <c:v>1.1629446073575398</c:v>
                </c:pt>
                <c:pt idx="22">
                  <c:v>1.09430915765402</c:v>
                </c:pt>
                <c:pt idx="23">
                  <c:v>1.1814569613775514</c:v>
                </c:pt>
                <c:pt idx="24">
                  <c:v>1.2666243749624351</c:v>
                </c:pt>
                <c:pt idx="25">
                  <c:v>1.1217996637563867</c:v>
                </c:pt>
                <c:pt idx="26">
                  <c:v>1.2123763825408751</c:v>
                </c:pt>
                <c:pt idx="27">
                  <c:v>1.1303071355266268</c:v>
                </c:pt>
                <c:pt idx="28">
                  <c:v>1.164265645745892</c:v>
                </c:pt>
                <c:pt idx="29">
                  <c:v>1.1591327481639824</c:v>
                </c:pt>
                <c:pt idx="30">
                  <c:v>1.2194890782525498</c:v>
                </c:pt>
                <c:pt idx="31">
                  <c:v>1.1722832463761952</c:v>
                </c:pt>
                <c:pt idx="32">
                  <c:v>1.2252713372962947</c:v>
                </c:pt>
                <c:pt idx="33">
                  <c:v>1.1823057663877894</c:v>
                </c:pt>
                <c:pt idx="34">
                  <c:v>1.1974574739523192</c:v>
                </c:pt>
                <c:pt idx="35">
                  <c:v>1.1996458281889286</c:v>
                </c:pt>
                <c:pt idx="36">
                  <c:v>1.2184576569438743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'Chorts 1&amp;2 combined'!$C$124</c:f>
              <c:strCache>
                <c:ptCount val="1"/>
                <c:pt idx="0">
                  <c:v>OXA 1x6mg/kg</c:v>
                </c:pt>
              </c:strCache>
            </c:strRef>
          </c:tx>
          <c:spPr>
            <a:ln w="15875"/>
          </c:spPr>
          <c:marker>
            <c:symbol val="square"/>
            <c:size val="4"/>
          </c:marker>
          <c:errBars>
            <c:errDir val="y"/>
            <c:errBarType val="both"/>
            <c:errValType val="cust"/>
            <c:noEndCap val="0"/>
            <c:plus>
              <c:numRef>
                <c:f>'Chorts 1&amp;2 combined'!$C$165:$C$201</c:f>
                <c:numCache>
                  <c:formatCode>General</c:formatCode>
                  <c:ptCount val="37"/>
                  <c:pt idx="0">
                    <c:v>0</c:v>
                  </c:pt>
                  <c:pt idx="1">
                    <c:v>1.9318513241496176E-2</c:v>
                  </c:pt>
                  <c:pt idx="2">
                    <c:v>1.2616017318712107E-2</c:v>
                  </c:pt>
                  <c:pt idx="3">
                    <c:v>2.995881172594338E-2</c:v>
                  </c:pt>
                  <c:pt idx="4">
                    <c:v>2.9812041679777076E-2</c:v>
                  </c:pt>
                  <c:pt idx="5">
                    <c:v>2.9702237569205842E-2</c:v>
                  </c:pt>
                  <c:pt idx="6">
                    <c:v>2.5084122809969574E-2</c:v>
                  </c:pt>
                  <c:pt idx="7">
                    <c:v>2.1864307627950871E-2</c:v>
                  </c:pt>
                  <c:pt idx="9">
                    <c:v>3.1191568883896768E-2</c:v>
                  </c:pt>
                  <c:pt idx="10">
                    <c:v>2.3192975596429945E-2</c:v>
                  </c:pt>
                  <c:pt idx="11">
                    <c:v>3.2387423151516201E-2</c:v>
                  </c:pt>
                  <c:pt idx="12">
                    <c:v>2.714632069131491E-2</c:v>
                  </c:pt>
                  <c:pt idx="13">
                    <c:v>3.5077779346132029E-2</c:v>
                  </c:pt>
                  <c:pt idx="14">
                    <c:v>3.2223207793985811E-2</c:v>
                  </c:pt>
                  <c:pt idx="15">
                    <c:v>2.527085710976144E-2</c:v>
                  </c:pt>
                  <c:pt idx="17">
                    <c:v>1.9275341616842676E-2</c:v>
                  </c:pt>
                  <c:pt idx="19">
                    <c:v>1.9681338492578464E-2</c:v>
                  </c:pt>
                  <c:pt idx="20">
                    <c:v>1.93518556655769E-2</c:v>
                  </c:pt>
                  <c:pt idx="22">
                    <c:v>3.2627427338973974E-2</c:v>
                  </c:pt>
                  <c:pt idx="25">
                    <c:v>2.7419218484789933E-2</c:v>
                  </c:pt>
                  <c:pt idx="27">
                    <c:v>2.801548457935734E-2</c:v>
                  </c:pt>
                  <c:pt idx="28">
                    <c:v>3.8811215890965936E-2</c:v>
                  </c:pt>
                  <c:pt idx="29">
                    <c:v>2.4975072296964034E-2</c:v>
                  </c:pt>
                  <c:pt idx="31">
                    <c:v>3.8840631898457836E-2</c:v>
                  </c:pt>
                  <c:pt idx="33">
                    <c:v>3.1288114719871682E-2</c:v>
                  </c:pt>
                  <c:pt idx="34">
                    <c:v>4.304185471780287E-2</c:v>
                  </c:pt>
                  <c:pt idx="35">
                    <c:v>3.6004108733655102E-2</c:v>
                  </c:pt>
                  <c:pt idx="36">
                    <c:v>3.3908660672404022E-2</c:v>
                  </c:pt>
                </c:numCache>
              </c:numRef>
            </c:plus>
            <c:minus>
              <c:numRef>
                <c:f>'Chorts 1&amp;2 combined'!$C$165:$C$201</c:f>
                <c:numCache>
                  <c:formatCode>General</c:formatCode>
                  <c:ptCount val="37"/>
                  <c:pt idx="0">
                    <c:v>0</c:v>
                  </c:pt>
                  <c:pt idx="1">
                    <c:v>1.9318513241496176E-2</c:v>
                  </c:pt>
                  <c:pt idx="2">
                    <c:v>1.2616017318712107E-2</c:v>
                  </c:pt>
                  <c:pt idx="3">
                    <c:v>2.995881172594338E-2</c:v>
                  </c:pt>
                  <c:pt idx="4">
                    <c:v>2.9812041679777076E-2</c:v>
                  </c:pt>
                  <c:pt idx="5">
                    <c:v>2.9702237569205842E-2</c:v>
                  </c:pt>
                  <c:pt idx="6">
                    <c:v>2.5084122809969574E-2</c:v>
                  </c:pt>
                  <c:pt idx="7">
                    <c:v>2.1864307627950871E-2</c:v>
                  </c:pt>
                  <c:pt idx="9">
                    <c:v>3.1191568883896768E-2</c:v>
                  </c:pt>
                  <c:pt idx="10">
                    <c:v>2.3192975596429945E-2</c:v>
                  </c:pt>
                  <c:pt idx="11">
                    <c:v>3.2387423151516201E-2</c:v>
                  </c:pt>
                  <c:pt idx="12">
                    <c:v>2.714632069131491E-2</c:v>
                  </c:pt>
                  <c:pt idx="13">
                    <c:v>3.5077779346132029E-2</c:v>
                  </c:pt>
                  <c:pt idx="14">
                    <c:v>3.2223207793985811E-2</c:v>
                  </c:pt>
                  <c:pt idx="15">
                    <c:v>2.527085710976144E-2</c:v>
                  </c:pt>
                  <c:pt idx="17">
                    <c:v>1.9275341616842676E-2</c:v>
                  </c:pt>
                  <c:pt idx="19">
                    <c:v>1.9681338492578464E-2</c:v>
                  </c:pt>
                  <c:pt idx="20">
                    <c:v>1.93518556655769E-2</c:v>
                  </c:pt>
                  <c:pt idx="22">
                    <c:v>3.2627427338973974E-2</c:v>
                  </c:pt>
                  <c:pt idx="25">
                    <c:v>2.7419218484789933E-2</c:v>
                  </c:pt>
                  <c:pt idx="27">
                    <c:v>2.801548457935734E-2</c:v>
                  </c:pt>
                  <c:pt idx="28">
                    <c:v>3.8811215890965936E-2</c:v>
                  </c:pt>
                  <c:pt idx="29">
                    <c:v>2.4975072296964034E-2</c:v>
                  </c:pt>
                  <c:pt idx="31">
                    <c:v>3.8840631898457836E-2</c:v>
                  </c:pt>
                  <c:pt idx="33">
                    <c:v>3.1288114719871682E-2</c:v>
                  </c:pt>
                  <c:pt idx="34">
                    <c:v>4.304185471780287E-2</c:v>
                  </c:pt>
                  <c:pt idx="35">
                    <c:v>3.6004108733655102E-2</c:v>
                  </c:pt>
                  <c:pt idx="36">
                    <c:v>3.3908660672404022E-2</c:v>
                  </c:pt>
                </c:numCache>
              </c:numRef>
            </c:minus>
          </c:errBars>
          <c:xVal>
            <c:numRef>
              <c:f>'Chorts 1&amp;2 combined'!$A$125:$A$161</c:f>
              <c:numCache>
                <c:formatCode>General</c:formatCode>
                <c:ptCount val="3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7</c:v>
                </c:pt>
                <c:pt idx="6">
                  <c:v>10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18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32</c:v>
                </c:pt>
                <c:pt idx="20">
                  <c:v>35</c:v>
                </c:pt>
                <c:pt idx="21">
                  <c:v>36</c:v>
                </c:pt>
                <c:pt idx="22">
                  <c:v>38</c:v>
                </c:pt>
                <c:pt idx="23">
                  <c:v>39</c:v>
                </c:pt>
                <c:pt idx="24">
                  <c:v>42</c:v>
                </c:pt>
                <c:pt idx="25">
                  <c:v>43</c:v>
                </c:pt>
                <c:pt idx="26">
                  <c:v>45</c:v>
                </c:pt>
                <c:pt idx="27">
                  <c:v>46</c:v>
                </c:pt>
                <c:pt idx="28">
                  <c:v>49</c:v>
                </c:pt>
                <c:pt idx="29">
                  <c:v>52</c:v>
                </c:pt>
                <c:pt idx="30">
                  <c:v>56</c:v>
                </c:pt>
                <c:pt idx="31">
                  <c:v>57</c:v>
                </c:pt>
                <c:pt idx="32">
                  <c:v>59</c:v>
                </c:pt>
                <c:pt idx="33">
                  <c:v>60</c:v>
                </c:pt>
                <c:pt idx="34">
                  <c:v>64</c:v>
                </c:pt>
                <c:pt idx="35">
                  <c:v>67</c:v>
                </c:pt>
                <c:pt idx="36">
                  <c:v>71</c:v>
                </c:pt>
              </c:numCache>
            </c:numRef>
          </c:xVal>
          <c:yVal>
            <c:numRef>
              <c:f>'Chorts 1&amp;2 combined'!$C$125:$C$161</c:f>
              <c:numCache>
                <c:formatCode>General</c:formatCode>
                <c:ptCount val="37"/>
                <c:pt idx="0">
                  <c:v>1</c:v>
                </c:pt>
                <c:pt idx="1">
                  <c:v>0.99611783110411112</c:v>
                </c:pt>
                <c:pt idx="2">
                  <c:v>0.98126809533079218</c:v>
                </c:pt>
                <c:pt idx="3">
                  <c:v>0.96029204580197547</c:v>
                </c:pt>
                <c:pt idx="4">
                  <c:v>0.97948990541993597</c:v>
                </c:pt>
                <c:pt idx="5">
                  <c:v>0.96763036131119418</c:v>
                </c:pt>
                <c:pt idx="6">
                  <c:v>0.98489794286596954</c:v>
                </c:pt>
                <c:pt idx="7">
                  <c:v>0.98934119962108846</c:v>
                </c:pt>
                <c:pt idx="9">
                  <c:v>1.0367893880115628</c:v>
                </c:pt>
                <c:pt idx="10">
                  <c:v>1.059200646314995</c:v>
                </c:pt>
                <c:pt idx="11">
                  <c:v>1.0190326038014081</c:v>
                </c:pt>
                <c:pt idx="12">
                  <c:v>1.0151624426626593</c:v>
                </c:pt>
                <c:pt idx="13">
                  <c:v>1.0040453274309067</c:v>
                </c:pt>
                <c:pt idx="14">
                  <c:v>0.9920781497248875</c:v>
                </c:pt>
                <c:pt idx="15">
                  <c:v>1.0075787919277701</c:v>
                </c:pt>
                <c:pt idx="17">
                  <c:v>1.019144238016245</c:v>
                </c:pt>
                <c:pt idx="19">
                  <c:v>1.0333534125745025</c:v>
                </c:pt>
                <c:pt idx="20">
                  <c:v>1.067795789900893</c:v>
                </c:pt>
                <c:pt idx="22">
                  <c:v>1.0672725914018484</c:v>
                </c:pt>
                <c:pt idx="25">
                  <c:v>1.0612498537821413</c:v>
                </c:pt>
                <c:pt idx="27">
                  <c:v>1.0713073293331505</c:v>
                </c:pt>
                <c:pt idx="28">
                  <c:v>1.0892278642847275</c:v>
                </c:pt>
                <c:pt idx="29">
                  <c:v>1.1087285610516708</c:v>
                </c:pt>
                <c:pt idx="31">
                  <c:v>1.1069975303988944</c:v>
                </c:pt>
                <c:pt idx="33">
                  <c:v>1.1251096348411214</c:v>
                </c:pt>
                <c:pt idx="34">
                  <c:v>1.1133996432888404</c:v>
                </c:pt>
                <c:pt idx="35">
                  <c:v>1.1230031012948025</c:v>
                </c:pt>
                <c:pt idx="36">
                  <c:v>1.1167794885695823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'Chorts 1&amp;2 combined'!$D$124</c:f>
              <c:strCache>
                <c:ptCount val="1"/>
                <c:pt idx="0">
                  <c:v>5FU 3x25mg/kg </c:v>
                </c:pt>
              </c:strCache>
            </c:strRef>
          </c:tx>
          <c:spPr>
            <a:ln w="15875"/>
          </c:spPr>
          <c:marker>
            <c:symbol val="triangle"/>
            <c:size val="4"/>
          </c:marker>
          <c:errBars>
            <c:errDir val="y"/>
            <c:errBarType val="both"/>
            <c:errValType val="cust"/>
            <c:noEndCap val="0"/>
            <c:plus>
              <c:numRef>
                <c:f>'Chorts 1&amp;2 combined'!$D$165:$D$201</c:f>
                <c:numCache>
                  <c:formatCode>General</c:formatCode>
                  <c:ptCount val="37"/>
                  <c:pt idx="0">
                    <c:v>0</c:v>
                  </c:pt>
                  <c:pt idx="1">
                    <c:v>1.7211504206860753E-2</c:v>
                  </c:pt>
                  <c:pt idx="2">
                    <c:v>3.1075834655389486E-2</c:v>
                  </c:pt>
                  <c:pt idx="3">
                    <c:v>3.0668305201454027E-2</c:v>
                  </c:pt>
                  <c:pt idx="4">
                    <c:v>4.2864658779375689E-2</c:v>
                  </c:pt>
                  <c:pt idx="5">
                    <c:v>4.123334094516589E-2</c:v>
                  </c:pt>
                  <c:pt idx="6">
                    <c:v>2.6439902524766135E-2</c:v>
                  </c:pt>
                  <c:pt idx="7">
                    <c:v>1.8584813033742355E-2</c:v>
                  </c:pt>
                  <c:pt idx="9">
                    <c:v>2.1861692203885449E-2</c:v>
                  </c:pt>
                  <c:pt idx="10">
                    <c:v>2.0265476016028496E-2</c:v>
                  </c:pt>
                  <c:pt idx="11">
                    <c:v>2.2526596614376691E-2</c:v>
                  </c:pt>
                  <c:pt idx="12">
                    <c:v>2.3873928627878467E-2</c:v>
                  </c:pt>
                  <c:pt idx="13">
                    <c:v>9.8559373271597736E-3</c:v>
                  </c:pt>
                  <c:pt idx="14">
                    <c:v>3.2093435147661747E-2</c:v>
                  </c:pt>
                  <c:pt idx="15">
                    <c:v>1.9232028956624507E-2</c:v>
                  </c:pt>
                  <c:pt idx="17">
                    <c:v>2.0714345601656282E-2</c:v>
                  </c:pt>
                  <c:pt idx="19">
                    <c:v>2.931790286702048E-2</c:v>
                  </c:pt>
                  <c:pt idx="20">
                    <c:v>3.1439027022151046E-2</c:v>
                  </c:pt>
                  <c:pt idx="22">
                    <c:v>3.148589243039733E-2</c:v>
                  </c:pt>
                  <c:pt idx="25">
                    <c:v>2.8521987180587228E-2</c:v>
                  </c:pt>
                  <c:pt idx="27">
                    <c:v>2.1504774221924077E-2</c:v>
                  </c:pt>
                  <c:pt idx="28">
                    <c:v>2.2249615625494473E-2</c:v>
                  </c:pt>
                  <c:pt idx="29">
                    <c:v>3.7292762721183211E-2</c:v>
                  </c:pt>
                  <c:pt idx="31">
                    <c:v>3.3478606407854966E-2</c:v>
                  </c:pt>
                  <c:pt idx="33">
                    <c:v>2.8047822813689734E-2</c:v>
                  </c:pt>
                  <c:pt idx="34">
                    <c:v>2.1381958210197359E-2</c:v>
                  </c:pt>
                  <c:pt idx="35">
                    <c:v>2.7969939749876369E-2</c:v>
                  </c:pt>
                  <c:pt idx="36">
                    <c:v>3.5485596097857529E-2</c:v>
                  </c:pt>
                </c:numCache>
              </c:numRef>
            </c:plus>
            <c:minus>
              <c:numRef>
                <c:f>'Chorts 1&amp;2 combined'!$D$165:$D$201</c:f>
                <c:numCache>
                  <c:formatCode>General</c:formatCode>
                  <c:ptCount val="37"/>
                  <c:pt idx="0">
                    <c:v>0</c:v>
                  </c:pt>
                  <c:pt idx="1">
                    <c:v>1.7211504206860753E-2</c:v>
                  </c:pt>
                  <c:pt idx="2">
                    <c:v>3.1075834655389486E-2</c:v>
                  </c:pt>
                  <c:pt idx="3">
                    <c:v>3.0668305201454027E-2</c:v>
                  </c:pt>
                  <c:pt idx="4">
                    <c:v>4.2864658779375689E-2</c:v>
                  </c:pt>
                  <c:pt idx="5">
                    <c:v>4.123334094516589E-2</c:v>
                  </c:pt>
                  <c:pt idx="6">
                    <c:v>2.6439902524766135E-2</c:v>
                  </c:pt>
                  <c:pt idx="7">
                    <c:v>1.8584813033742355E-2</c:v>
                  </c:pt>
                  <c:pt idx="9">
                    <c:v>2.1861692203885449E-2</c:v>
                  </c:pt>
                  <c:pt idx="10">
                    <c:v>2.0265476016028496E-2</c:v>
                  </c:pt>
                  <c:pt idx="11">
                    <c:v>2.2526596614376691E-2</c:v>
                  </c:pt>
                  <c:pt idx="12">
                    <c:v>2.3873928627878467E-2</c:v>
                  </c:pt>
                  <c:pt idx="13">
                    <c:v>9.8559373271597736E-3</c:v>
                  </c:pt>
                  <c:pt idx="14">
                    <c:v>3.2093435147661747E-2</c:v>
                  </c:pt>
                  <c:pt idx="15">
                    <c:v>1.9232028956624507E-2</c:v>
                  </c:pt>
                  <c:pt idx="17">
                    <c:v>2.0714345601656282E-2</c:v>
                  </c:pt>
                  <c:pt idx="19">
                    <c:v>2.931790286702048E-2</c:v>
                  </c:pt>
                  <c:pt idx="20">
                    <c:v>3.1439027022151046E-2</c:v>
                  </c:pt>
                  <c:pt idx="22">
                    <c:v>3.148589243039733E-2</c:v>
                  </c:pt>
                  <c:pt idx="25">
                    <c:v>2.8521987180587228E-2</c:v>
                  </c:pt>
                  <c:pt idx="27">
                    <c:v>2.1504774221924077E-2</c:v>
                  </c:pt>
                  <c:pt idx="28">
                    <c:v>2.2249615625494473E-2</c:v>
                  </c:pt>
                  <c:pt idx="29">
                    <c:v>3.7292762721183211E-2</c:v>
                  </c:pt>
                  <c:pt idx="31">
                    <c:v>3.3478606407854966E-2</c:v>
                  </c:pt>
                  <c:pt idx="33">
                    <c:v>2.8047822813689734E-2</c:v>
                  </c:pt>
                  <c:pt idx="34">
                    <c:v>2.1381958210197359E-2</c:v>
                  </c:pt>
                  <c:pt idx="35">
                    <c:v>2.7969939749876369E-2</c:v>
                  </c:pt>
                  <c:pt idx="36">
                    <c:v>3.5485596097857529E-2</c:v>
                  </c:pt>
                </c:numCache>
              </c:numRef>
            </c:minus>
          </c:errBars>
          <c:xVal>
            <c:numRef>
              <c:f>'Chorts 1&amp;2 combined'!$A$125:$A$161</c:f>
              <c:numCache>
                <c:formatCode>General</c:formatCode>
                <c:ptCount val="3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7</c:v>
                </c:pt>
                <c:pt idx="6">
                  <c:v>10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18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32</c:v>
                </c:pt>
                <c:pt idx="20">
                  <c:v>35</c:v>
                </c:pt>
                <c:pt idx="21">
                  <c:v>36</c:v>
                </c:pt>
                <c:pt idx="22">
                  <c:v>38</c:v>
                </c:pt>
                <c:pt idx="23">
                  <c:v>39</c:v>
                </c:pt>
                <c:pt idx="24">
                  <c:v>42</c:v>
                </c:pt>
                <c:pt idx="25">
                  <c:v>43</c:v>
                </c:pt>
                <c:pt idx="26">
                  <c:v>45</c:v>
                </c:pt>
                <c:pt idx="27">
                  <c:v>46</c:v>
                </c:pt>
                <c:pt idx="28">
                  <c:v>49</c:v>
                </c:pt>
                <c:pt idx="29">
                  <c:v>52</c:v>
                </c:pt>
                <c:pt idx="30">
                  <c:v>56</c:v>
                </c:pt>
                <c:pt idx="31">
                  <c:v>57</c:v>
                </c:pt>
                <c:pt idx="32">
                  <c:v>59</c:v>
                </c:pt>
                <c:pt idx="33">
                  <c:v>60</c:v>
                </c:pt>
                <c:pt idx="34">
                  <c:v>64</c:v>
                </c:pt>
                <c:pt idx="35">
                  <c:v>67</c:v>
                </c:pt>
                <c:pt idx="36">
                  <c:v>71</c:v>
                </c:pt>
              </c:numCache>
            </c:numRef>
          </c:xVal>
          <c:yVal>
            <c:numRef>
              <c:f>'Chorts 1&amp;2 combined'!$D$125:$D$161</c:f>
              <c:numCache>
                <c:formatCode>General</c:formatCode>
                <c:ptCount val="37"/>
                <c:pt idx="0">
                  <c:v>1</c:v>
                </c:pt>
                <c:pt idx="1">
                  <c:v>1.0195635891230974</c:v>
                </c:pt>
                <c:pt idx="2">
                  <c:v>1.0143358679425549</c:v>
                </c:pt>
                <c:pt idx="3">
                  <c:v>0.97336737194090761</c:v>
                </c:pt>
                <c:pt idx="4">
                  <c:v>0.98858825553222696</c:v>
                </c:pt>
                <c:pt idx="5">
                  <c:v>1.0016092239496204</c:v>
                </c:pt>
                <c:pt idx="6">
                  <c:v>1.024938152239093</c:v>
                </c:pt>
                <c:pt idx="7">
                  <c:v>1.0291925907994501</c:v>
                </c:pt>
                <c:pt idx="9">
                  <c:v>1.0577317518559668</c:v>
                </c:pt>
                <c:pt idx="10">
                  <c:v>1.08505184232334</c:v>
                </c:pt>
                <c:pt idx="11">
                  <c:v>1.0410345247197734</c:v>
                </c:pt>
                <c:pt idx="12">
                  <c:v>1.052860403243765</c:v>
                </c:pt>
                <c:pt idx="13">
                  <c:v>1.052445350670439</c:v>
                </c:pt>
                <c:pt idx="14">
                  <c:v>1.0437083724091822</c:v>
                </c:pt>
                <c:pt idx="15">
                  <c:v>1.042647500144432</c:v>
                </c:pt>
                <c:pt idx="17">
                  <c:v>1.0831268214114047</c:v>
                </c:pt>
                <c:pt idx="19">
                  <c:v>1.0833353296170485</c:v>
                </c:pt>
                <c:pt idx="20">
                  <c:v>1.1095076978926242</c:v>
                </c:pt>
                <c:pt idx="22">
                  <c:v>1.1092658654840171</c:v>
                </c:pt>
                <c:pt idx="25">
                  <c:v>1.1068252435484129</c:v>
                </c:pt>
                <c:pt idx="27">
                  <c:v>1.1156995337346205</c:v>
                </c:pt>
                <c:pt idx="28">
                  <c:v>1.1273924692294297</c:v>
                </c:pt>
                <c:pt idx="29">
                  <c:v>1.1532887894778829</c:v>
                </c:pt>
                <c:pt idx="31">
                  <c:v>1.1457766008211083</c:v>
                </c:pt>
                <c:pt idx="33">
                  <c:v>1.1448705885943413</c:v>
                </c:pt>
                <c:pt idx="34">
                  <c:v>1.1321056217843086</c:v>
                </c:pt>
                <c:pt idx="35">
                  <c:v>1.1634023409391694</c:v>
                </c:pt>
                <c:pt idx="36">
                  <c:v>1.1526334073573854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'Chorts 1&amp;2 combined'!$E$124</c:f>
              <c:strCache>
                <c:ptCount val="1"/>
                <c:pt idx="0">
                  <c:v>DT01 (5x3mg) + OXA (1x6mg/kg)</c:v>
                </c:pt>
              </c:strCache>
            </c:strRef>
          </c:tx>
          <c:spPr>
            <a:ln w="15875"/>
          </c:spPr>
          <c:marker>
            <c:symbol val="x"/>
            <c:size val="2"/>
          </c:marker>
          <c:errBars>
            <c:errDir val="y"/>
            <c:errBarType val="both"/>
            <c:errValType val="cust"/>
            <c:noEndCap val="0"/>
            <c:plus>
              <c:numRef>
                <c:f>'Chorts 1&amp;2 combined'!$E$165:$E$201</c:f>
                <c:numCache>
                  <c:formatCode>General</c:formatCode>
                  <c:ptCount val="37"/>
                  <c:pt idx="0">
                    <c:v>0</c:v>
                  </c:pt>
                  <c:pt idx="1">
                    <c:v>7.772579838070762E-3</c:v>
                  </c:pt>
                  <c:pt idx="2">
                    <c:v>2.8737913178586483E-2</c:v>
                  </c:pt>
                  <c:pt idx="3">
                    <c:v>2.9065679566011554E-2</c:v>
                  </c:pt>
                  <c:pt idx="4">
                    <c:v>4.7022035732204405E-2</c:v>
                  </c:pt>
                  <c:pt idx="5">
                    <c:v>2.3767067618409195E-2</c:v>
                  </c:pt>
                  <c:pt idx="6">
                    <c:v>2.1119011395385034E-2</c:v>
                  </c:pt>
                  <c:pt idx="7">
                    <c:v>2.0985047387320332E-2</c:v>
                  </c:pt>
                  <c:pt idx="9">
                    <c:v>2.7733757734572921E-2</c:v>
                  </c:pt>
                  <c:pt idx="10">
                    <c:v>2.202980622068846E-2</c:v>
                  </c:pt>
                  <c:pt idx="11">
                    <c:v>3.8174567157141757E-2</c:v>
                  </c:pt>
                  <c:pt idx="12">
                    <c:v>4.5543288041082874E-2</c:v>
                  </c:pt>
                  <c:pt idx="13">
                    <c:v>2.6904290153896948E-2</c:v>
                  </c:pt>
                  <c:pt idx="14">
                    <c:v>2.725867836469615E-2</c:v>
                  </c:pt>
                  <c:pt idx="15">
                    <c:v>4.358350795117312E-2</c:v>
                  </c:pt>
                  <c:pt idx="17">
                    <c:v>4.224288064261314E-2</c:v>
                  </c:pt>
                  <c:pt idx="19">
                    <c:v>5.0552291218356513E-2</c:v>
                  </c:pt>
                  <c:pt idx="20">
                    <c:v>2.9377559415002603E-2</c:v>
                  </c:pt>
                  <c:pt idx="22">
                    <c:v>6.4438824013341056E-2</c:v>
                  </c:pt>
                  <c:pt idx="25">
                    <c:v>5.6933550515384006E-2</c:v>
                  </c:pt>
                  <c:pt idx="27">
                    <c:v>6.2156254089394736E-2</c:v>
                  </c:pt>
                  <c:pt idx="28">
                    <c:v>4.9026177941055155E-2</c:v>
                  </c:pt>
                  <c:pt idx="29">
                    <c:v>7.0451584729327901E-2</c:v>
                  </c:pt>
                  <c:pt idx="31">
                    <c:v>5.2435568772299532E-2</c:v>
                  </c:pt>
                  <c:pt idx="33">
                    <c:v>5.3216483644443091E-2</c:v>
                  </c:pt>
                  <c:pt idx="34">
                    <c:v>6.9498827551716075E-2</c:v>
                  </c:pt>
                  <c:pt idx="35">
                    <c:v>5.56165186913406E-2</c:v>
                  </c:pt>
                  <c:pt idx="36">
                    <c:v>7.6292024993629512E-2</c:v>
                  </c:pt>
                </c:numCache>
              </c:numRef>
            </c:plus>
            <c:minus>
              <c:numRef>
                <c:f>'Chorts 1&amp;2 combined'!$E$165:$E$201</c:f>
                <c:numCache>
                  <c:formatCode>General</c:formatCode>
                  <c:ptCount val="37"/>
                  <c:pt idx="0">
                    <c:v>0</c:v>
                  </c:pt>
                  <c:pt idx="1">
                    <c:v>7.772579838070762E-3</c:v>
                  </c:pt>
                  <c:pt idx="2">
                    <c:v>2.8737913178586483E-2</c:v>
                  </c:pt>
                  <c:pt idx="3">
                    <c:v>2.9065679566011554E-2</c:v>
                  </c:pt>
                  <c:pt idx="4">
                    <c:v>4.7022035732204405E-2</c:v>
                  </c:pt>
                  <c:pt idx="5">
                    <c:v>2.3767067618409195E-2</c:v>
                  </c:pt>
                  <c:pt idx="6">
                    <c:v>2.1119011395385034E-2</c:v>
                  </c:pt>
                  <c:pt idx="7">
                    <c:v>2.0985047387320332E-2</c:v>
                  </c:pt>
                  <c:pt idx="9">
                    <c:v>2.7733757734572921E-2</c:v>
                  </c:pt>
                  <c:pt idx="10">
                    <c:v>2.202980622068846E-2</c:v>
                  </c:pt>
                  <c:pt idx="11">
                    <c:v>3.8174567157141757E-2</c:v>
                  </c:pt>
                  <c:pt idx="12">
                    <c:v>4.5543288041082874E-2</c:v>
                  </c:pt>
                  <c:pt idx="13">
                    <c:v>2.6904290153896948E-2</c:v>
                  </c:pt>
                  <c:pt idx="14">
                    <c:v>2.725867836469615E-2</c:v>
                  </c:pt>
                  <c:pt idx="15">
                    <c:v>4.358350795117312E-2</c:v>
                  </c:pt>
                  <c:pt idx="17">
                    <c:v>4.224288064261314E-2</c:v>
                  </c:pt>
                  <c:pt idx="19">
                    <c:v>5.0552291218356513E-2</c:v>
                  </c:pt>
                  <c:pt idx="20">
                    <c:v>2.9377559415002603E-2</c:v>
                  </c:pt>
                  <c:pt idx="22">
                    <c:v>6.4438824013341056E-2</c:v>
                  </c:pt>
                  <c:pt idx="25">
                    <c:v>5.6933550515384006E-2</c:v>
                  </c:pt>
                  <c:pt idx="27">
                    <c:v>6.2156254089394736E-2</c:v>
                  </c:pt>
                  <c:pt idx="28">
                    <c:v>4.9026177941055155E-2</c:v>
                  </c:pt>
                  <c:pt idx="29">
                    <c:v>7.0451584729327901E-2</c:v>
                  </c:pt>
                  <c:pt idx="31">
                    <c:v>5.2435568772299532E-2</c:v>
                  </c:pt>
                  <c:pt idx="33">
                    <c:v>5.3216483644443091E-2</c:v>
                  </c:pt>
                  <c:pt idx="34">
                    <c:v>6.9498827551716075E-2</c:v>
                  </c:pt>
                  <c:pt idx="35">
                    <c:v>5.56165186913406E-2</c:v>
                  </c:pt>
                  <c:pt idx="36">
                    <c:v>7.6292024993629512E-2</c:v>
                  </c:pt>
                </c:numCache>
              </c:numRef>
            </c:minus>
          </c:errBars>
          <c:xVal>
            <c:numRef>
              <c:f>'Chorts 1&amp;2 combined'!$A$125:$A$161</c:f>
              <c:numCache>
                <c:formatCode>General</c:formatCode>
                <c:ptCount val="3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7</c:v>
                </c:pt>
                <c:pt idx="6">
                  <c:v>10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18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32</c:v>
                </c:pt>
                <c:pt idx="20">
                  <c:v>35</c:v>
                </c:pt>
                <c:pt idx="21">
                  <c:v>36</c:v>
                </c:pt>
                <c:pt idx="22">
                  <c:v>38</c:v>
                </c:pt>
                <c:pt idx="23">
                  <c:v>39</c:v>
                </c:pt>
                <c:pt idx="24">
                  <c:v>42</c:v>
                </c:pt>
                <c:pt idx="25">
                  <c:v>43</c:v>
                </c:pt>
                <c:pt idx="26">
                  <c:v>45</c:v>
                </c:pt>
                <c:pt idx="27">
                  <c:v>46</c:v>
                </c:pt>
                <c:pt idx="28">
                  <c:v>49</c:v>
                </c:pt>
                <c:pt idx="29">
                  <c:v>52</c:v>
                </c:pt>
                <c:pt idx="30">
                  <c:v>56</c:v>
                </c:pt>
                <c:pt idx="31">
                  <c:v>57</c:v>
                </c:pt>
                <c:pt idx="32">
                  <c:v>59</c:v>
                </c:pt>
                <c:pt idx="33">
                  <c:v>60</c:v>
                </c:pt>
                <c:pt idx="34">
                  <c:v>64</c:v>
                </c:pt>
                <c:pt idx="35">
                  <c:v>67</c:v>
                </c:pt>
                <c:pt idx="36">
                  <c:v>71</c:v>
                </c:pt>
              </c:numCache>
            </c:numRef>
          </c:xVal>
          <c:yVal>
            <c:numRef>
              <c:f>'Chorts 1&amp;2 combined'!$E$125:$E$161</c:f>
              <c:numCache>
                <c:formatCode>General</c:formatCode>
                <c:ptCount val="37"/>
                <c:pt idx="0">
                  <c:v>1</c:v>
                </c:pt>
                <c:pt idx="1">
                  <c:v>1.0011252414561</c:v>
                </c:pt>
                <c:pt idx="2">
                  <c:v>0.97481689612913447</c:v>
                </c:pt>
                <c:pt idx="3">
                  <c:v>0.98086912502838031</c:v>
                </c:pt>
                <c:pt idx="4">
                  <c:v>1.0205182710850007</c:v>
                </c:pt>
                <c:pt idx="5">
                  <c:v>1.0247918857108334</c:v>
                </c:pt>
                <c:pt idx="6">
                  <c:v>1.0296781743823809</c:v>
                </c:pt>
                <c:pt idx="7">
                  <c:v>1.0321938976528209</c:v>
                </c:pt>
                <c:pt idx="9">
                  <c:v>1.0575280547059052</c:v>
                </c:pt>
                <c:pt idx="10">
                  <c:v>1.0862883629771751</c:v>
                </c:pt>
                <c:pt idx="11">
                  <c:v>1.0516127984481847</c:v>
                </c:pt>
                <c:pt idx="12">
                  <c:v>1.0694079709177557</c:v>
                </c:pt>
                <c:pt idx="13">
                  <c:v>1.0454361345976262</c:v>
                </c:pt>
                <c:pt idx="14">
                  <c:v>1.0564775684156744</c:v>
                </c:pt>
                <c:pt idx="15">
                  <c:v>1.0646899016700788</c:v>
                </c:pt>
                <c:pt idx="17">
                  <c:v>1.0333391149624991</c:v>
                </c:pt>
                <c:pt idx="19">
                  <c:v>1.0696509455074954</c:v>
                </c:pt>
                <c:pt idx="20">
                  <c:v>1.1166539665711399</c:v>
                </c:pt>
                <c:pt idx="22">
                  <c:v>1.0967089375217014</c:v>
                </c:pt>
                <c:pt idx="25">
                  <c:v>1.0984112537787656</c:v>
                </c:pt>
                <c:pt idx="27">
                  <c:v>1.1012462496552946</c:v>
                </c:pt>
                <c:pt idx="28">
                  <c:v>1.0984534954008438</c:v>
                </c:pt>
                <c:pt idx="29">
                  <c:v>1.1567311967939891</c:v>
                </c:pt>
                <c:pt idx="31">
                  <c:v>1.0965860454208685</c:v>
                </c:pt>
                <c:pt idx="33">
                  <c:v>1.1549466872076908</c:v>
                </c:pt>
                <c:pt idx="34">
                  <c:v>1.1193000201057777</c:v>
                </c:pt>
                <c:pt idx="35">
                  <c:v>1.1202104480535235</c:v>
                </c:pt>
                <c:pt idx="36">
                  <c:v>1.1561059850580617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'Chorts 1&amp;2 combined'!$F$124</c:f>
              <c:strCache>
                <c:ptCount val="1"/>
                <c:pt idx="0">
                  <c:v>DT01 (5x3mg) + 5FU (3x25mg/kg)</c:v>
                </c:pt>
              </c:strCache>
            </c:strRef>
          </c:tx>
          <c:spPr>
            <a:ln w="15875"/>
          </c:spPr>
          <c:marker>
            <c:symbol val="star"/>
            <c:size val="4"/>
          </c:marker>
          <c:errBars>
            <c:errDir val="y"/>
            <c:errBarType val="plus"/>
            <c:errValType val="cust"/>
            <c:noEndCap val="0"/>
            <c:plus>
              <c:numRef>
                <c:f>'Chorts 1&amp;2 combined'!$F$165:$F$201</c:f>
                <c:numCache>
                  <c:formatCode>General</c:formatCode>
                  <c:ptCount val="37"/>
                  <c:pt idx="0">
                    <c:v>0</c:v>
                  </c:pt>
                  <c:pt idx="1">
                    <c:v>2.9406903343860993E-2</c:v>
                  </c:pt>
                  <c:pt idx="2">
                    <c:v>7.1313992298266396E-3</c:v>
                  </c:pt>
                  <c:pt idx="3">
                    <c:v>3.5611890175327558E-2</c:v>
                  </c:pt>
                  <c:pt idx="4">
                    <c:v>2.6158033574096604E-2</c:v>
                  </c:pt>
                  <c:pt idx="5">
                    <c:v>6.8316155214256782E-2</c:v>
                  </c:pt>
                  <c:pt idx="6">
                    <c:v>8.2545664485333778E-2</c:v>
                  </c:pt>
                  <c:pt idx="7">
                    <c:v>3.2173926607492763E-2</c:v>
                  </c:pt>
                  <c:pt idx="9">
                    <c:v>4.8972390455665961E-2</c:v>
                  </c:pt>
                  <c:pt idx="10">
                    <c:v>4.6055780666038632E-2</c:v>
                  </c:pt>
                  <c:pt idx="11">
                    <c:v>6.2021412277763872E-2</c:v>
                  </c:pt>
                  <c:pt idx="12">
                    <c:v>6.2214678039295188E-2</c:v>
                  </c:pt>
                  <c:pt idx="13">
                    <c:v>5.8214752003335341E-2</c:v>
                  </c:pt>
                  <c:pt idx="14">
                    <c:v>5.2782280028543224E-2</c:v>
                  </c:pt>
                  <c:pt idx="15">
                    <c:v>6.5139387318353059E-2</c:v>
                  </c:pt>
                  <c:pt idx="17">
                    <c:v>7.02123433650199E-2</c:v>
                  </c:pt>
                  <c:pt idx="19">
                    <c:v>6.2252779954185378E-2</c:v>
                  </c:pt>
                  <c:pt idx="20">
                    <c:v>0.10398185845094796</c:v>
                  </c:pt>
                  <c:pt idx="22">
                    <c:v>9.8921489317211342E-2</c:v>
                  </c:pt>
                  <c:pt idx="25">
                    <c:v>7.8974631465810033E-2</c:v>
                  </c:pt>
                  <c:pt idx="27">
                    <c:v>8.7176110483570282E-2</c:v>
                  </c:pt>
                  <c:pt idx="28">
                    <c:v>8.6221991944615287E-2</c:v>
                  </c:pt>
                  <c:pt idx="29">
                    <c:v>0.11065701898599677</c:v>
                  </c:pt>
                  <c:pt idx="31">
                    <c:v>0.12690325360561786</c:v>
                  </c:pt>
                  <c:pt idx="33">
                    <c:v>0.12032139993296315</c:v>
                  </c:pt>
                  <c:pt idx="34">
                    <c:v>0.11563214337560233</c:v>
                  </c:pt>
                  <c:pt idx="35">
                    <c:v>0.11823546406145194</c:v>
                  </c:pt>
                  <c:pt idx="36">
                    <c:v>0.12122045982825647</c:v>
                  </c:pt>
                </c:numCache>
              </c:numRef>
            </c:plus>
            <c:minus>
              <c:numRef>
                <c:f>'Chorts 1&amp;2 combined'!$F$165:$F$201</c:f>
                <c:numCache>
                  <c:formatCode>General</c:formatCode>
                  <c:ptCount val="37"/>
                  <c:pt idx="0">
                    <c:v>0</c:v>
                  </c:pt>
                  <c:pt idx="1">
                    <c:v>2.9406903343860993E-2</c:v>
                  </c:pt>
                  <c:pt idx="2">
                    <c:v>7.1313992298266396E-3</c:v>
                  </c:pt>
                  <c:pt idx="3">
                    <c:v>3.5611890175327558E-2</c:v>
                  </c:pt>
                  <c:pt idx="4">
                    <c:v>2.6158033574096604E-2</c:v>
                  </c:pt>
                  <c:pt idx="5">
                    <c:v>6.8316155214256782E-2</c:v>
                  </c:pt>
                  <c:pt idx="6">
                    <c:v>8.2545664485333778E-2</c:v>
                  </c:pt>
                  <c:pt idx="7">
                    <c:v>3.2173926607492763E-2</c:v>
                  </c:pt>
                  <c:pt idx="9">
                    <c:v>4.8972390455665961E-2</c:v>
                  </c:pt>
                  <c:pt idx="10">
                    <c:v>4.6055780666038632E-2</c:v>
                  </c:pt>
                  <c:pt idx="11">
                    <c:v>6.2021412277763872E-2</c:v>
                  </c:pt>
                  <c:pt idx="12">
                    <c:v>6.2214678039295188E-2</c:v>
                  </c:pt>
                  <c:pt idx="13">
                    <c:v>5.8214752003335341E-2</c:v>
                  </c:pt>
                  <c:pt idx="14">
                    <c:v>5.2782280028543224E-2</c:v>
                  </c:pt>
                  <c:pt idx="15">
                    <c:v>6.5139387318353059E-2</c:v>
                  </c:pt>
                  <c:pt idx="17">
                    <c:v>7.02123433650199E-2</c:v>
                  </c:pt>
                  <c:pt idx="19">
                    <c:v>6.2252779954185378E-2</c:v>
                  </c:pt>
                  <c:pt idx="20">
                    <c:v>0.10398185845094796</c:v>
                  </c:pt>
                  <c:pt idx="22">
                    <c:v>9.8921489317211342E-2</c:v>
                  </c:pt>
                  <c:pt idx="25">
                    <c:v>7.8974631465810033E-2</c:v>
                  </c:pt>
                  <c:pt idx="27">
                    <c:v>8.7176110483570282E-2</c:v>
                  </c:pt>
                  <c:pt idx="28">
                    <c:v>8.6221991944615287E-2</c:v>
                  </c:pt>
                  <c:pt idx="29">
                    <c:v>0.11065701898599677</c:v>
                  </c:pt>
                  <c:pt idx="31">
                    <c:v>0.12690325360561786</c:v>
                  </c:pt>
                  <c:pt idx="33">
                    <c:v>0.12032139993296315</c:v>
                  </c:pt>
                  <c:pt idx="34">
                    <c:v>0.11563214337560233</c:v>
                  </c:pt>
                  <c:pt idx="35">
                    <c:v>0.11823546406145194</c:v>
                  </c:pt>
                  <c:pt idx="36">
                    <c:v>0.12122045982825647</c:v>
                  </c:pt>
                </c:numCache>
              </c:numRef>
            </c:minus>
          </c:errBars>
          <c:xVal>
            <c:numRef>
              <c:f>'Chorts 1&amp;2 combined'!$A$125:$A$161</c:f>
              <c:numCache>
                <c:formatCode>General</c:formatCode>
                <c:ptCount val="3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7</c:v>
                </c:pt>
                <c:pt idx="6">
                  <c:v>10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18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32</c:v>
                </c:pt>
                <c:pt idx="20">
                  <c:v>35</c:v>
                </c:pt>
                <c:pt idx="21">
                  <c:v>36</c:v>
                </c:pt>
                <c:pt idx="22">
                  <c:v>38</c:v>
                </c:pt>
                <c:pt idx="23">
                  <c:v>39</c:v>
                </c:pt>
                <c:pt idx="24">
                  <c:v>42</c:v>
                </c:pt>
                <c:pt idx="25">
                  <c:v>43</c:v>
                </c:pt>
                <c:pt idx="26">
                  <c:v>45</c:v>
                </c:pt>
                <c:pt idx="27">
                  <c:v>46</c:v>
                </c:pt>
                <c:pt idx="28">
                  <c:v>49</c:v>
                </c:pt>
                <c:pt idx="29">
                  <c:v>52</c:v>
                </c:pt>
                <c:pt idx="30">
                  <c:v>56</c:v>
                </c:pt>
                <c:pt idx="31">
                  <c:v>57</c:v>
                </c:pt>
                <c:pt idx="32">
                  <c:v>59</c:v>
                </c:pt>
                <c:pt idx="33">
                  <c:v>60</c:v>
                </c:pt>
                <c:pt idx="34">
                  <c:v>64</c:v>
                </c:pt>
                <c:pt idx="35">
                  <c:v>67</c:v>
                </c:pt>
                <c:pt idx="36">
                  <c:v>71</c:v>
                </c:pt>
              </c:numCache>
            </c:numRef>
          </c:xVal>
          <c:yVal>
            <c:numRef>
              <c:f>'Chorts 1&amp;2 combined'!$F$125:$F$161</c:f>
              <c:numCache>
                <c:formatCode>General</c:formatCode>
                <c:ptCount val="37"/>
                <c:pt idx="0">
                  <c:v>1</c:v>
                </c:pt>
                <c:pt idx="1">
                  <c:v>1.0077650383192187</c:v>
                </c:pt>
                <c:pt idx="2">
                  <c:v>1.0192432402991998</c:v>
                </c:pt>
                <c:pt idx="3">
                  <c:v>0.97151203024944588</c:v>
                </c:pt>
                <c:pt idx="4">
                  <c:v>1.0016070313807732</c:v>
                </c:pt>
                <c:pt idx="5">
                  <c:v>0.98381901460318399</c:v>
                </c:pt>
                <c:pt idx="6">
                  <c:v>1.003172047511337</c:v>
                </c:pt>
                <c:pt idx="7">
                  <c:v>1.0438498255735846</c:v>
                </c:pt>
                <c:pt idx="9">
                  <c:v>1.0903995424956368</c:v>
                </c:pt>
                <c:pt idx="10">
                  <c:v>1.0998894594588633</c:v>
                </c:pt>
                <c:pt idx="11">
                  <c:v>1.0749016205484969</c:v>
                </c:pt>
                <c:pt idx="12">
                  <c:v>1.0906099383758219</c:v>
                </c:pt>
                <c:pt idx="13">
                  <c:v>1.0661351361950944</c:v>
                </c:pt>
                <c:pt idx="14">
                  <c:v>1.0444718238764181</c:v>
                </c:pt>
                <c:pt idx="15">
                  <c:v>1.0518618573093064</c:v>
                </c:pt>
                <c:pt idx="17">
                  <c:v>1.0470784953867447</c:v>
                </c:pt>
                <c:pt idx="19">
                  <c:v>1.0831668944503718</c:v>
                </c:pt>
                <c:pt idx="20">
                  <c:v>1.094849243560887</c:v>
                </c:pt>
                <c:pt idx="22">
                  <c:v>1.1070262507255981</c:v>
                </c:pt>
                <c:pt idx="25">
                  <c:v>1.1079417005401637</c:v>
                </c:pt>
                <c:pt idx="27">
                  <c:v>1.1115846097163613</c:v>
                </c:pt>
                <c:pt idx="28">
                  <c:v>1.0776070894254246</c:v>
                </c:pt>
                <c:pt idx="29">
                  <c:v>1.1301246019858111</c:v>
                </c:pt>
                <c:pt idx="31">
                  <c:v>1.1315706361697</c:v>
                </c:pt>
                <c:pt idx="33">
                  <c:v>1.1762627164852149</c:v>
                </c:pt>
                <c:pt idx="34">
                  <c:v>1.1400535295702818</c:v>
                </c:pt>
                <c:pt idx="35">
                  <c:v>1.1376042434475788</c:v>
                </c:pt>
                <c:pt idx="36">
                  <c:v>1.1363667992392443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'Chorts 1&amp;2 combined'!$G$124</c:f>
              <c:strCache>
                <c:ptCount val="1"/>
                <c:pt idx="0">
                  <c:v>DT01 (5x5mg) + OXA (1x6mg/kg)</c:v>
                </c:pt>
              </c:strCache>
            </c:strRef>
          </c:tx>
          <c:spPr>
            <a:ln w="15875"/>
          </c:spPr>
          <c:marker>
            <c:symbol val="circle"/>
            <c:size val="4"/>
          </c:marker>
          <c:errBars>
            <c:errDir val="y"/>
            <c:errBarType val="both"/>
            <c:errValType val="cust"/>
            <c:noEndCap val="0"/>
            <c:plus>
              <c:numRef>
                <c:f>'Chorts 1&amp;2 combined'!$H$164:$H$201</c:f>
                <c:numCache>
                  <c:formatCode>General</c:formatCode>
                  <c:ptCount val="38"/>
                  <c:pt idx="0">
                    <c:v>0</c:v>
                  </c:pt>
                  <c:pt idx="1">
                    <c:v>0</c:v>
                  </c:pt>
                  <c:pt idx="2">
                    <c:v>7.4094362315384119E-3</c:v>
                  </c:pt>
                  <c:pt idx="3">
                    <c:v>5.2790351935587884E-2</c:v>
                  </c:pt>
                  <c:pt idx="4">
                    <c:v>2.5054901065423039E-2</c:v>
                  </c:pt>
                  <c:pt idx="5">
                    <c:v>3.6842089324255811E-2</c:v>
                  </c:pt>
                  <c:pt idx="6">
                    <c:v>9.094301869641221E-3</c:v>
                  </c:pt>
                  <c:pt idx="7">
                    <c:v>3.1202040963491957E-2</c:v>
                  </c:pt>
                  <c:pt idx="8">
                    <c:v>4.2021458770403315E-2</c:v>
                  </c:pt>
                  <c:pt idx="10">
                    <c:v>9.6605626326339462E-3</c:v>
                  </c:pt>
                  <c:pt idx="11">
                    <c:v>1.3318064929576066E-2</c:v>
                  </c:pt>
                  <c:pt idx="12">
                    <c:v>1.0999380332888846E-2</c:v>
                  </c:pt>
                  <c:pt idx="13">
                    <c:v>1.2715014262510232E-2</c:v>
                  </c:pt>
                  <c:pt idx="14">
                    <c:v>2.4673003213739338E-2</c:v>
                  </c:pt>
                  <c:pt idx="15">
                    <c:v>1.5384560710426555E-2</c:v>
                  </c:pt>
                  <c:pt idx="16">
                    <c:v>1.001076718181656E-2</c:v>
                  </c:pt>
                  <c:pt idx="18">
                    <c:v>2.1129585991370534E-2</c:v>
                  </c:pt>
                  <c:pt idx="20">
                    <c:v>1.3000880097240989E-2</c:v>
                  </c:pt>
                  <c:pt idx="21">
                    <c:v>4.0462050157780503E-2</c:v>
                  </c:pt>
                  <c:pt idx="23">
                    <c:v>3.9067974875553239E-2</c:v>
                  </c:pt>
                  <c:pt idx="26">
                    <c:v>1.8628002979535294E-2</c:v>
                  </c:pt>
                  <c:pt idx="28">
                    <c:v>3.7803762124895758E-2</c:v>
                  </c:pt>
                  <c:pt idx="29">
                    <c:v>2.4568258823041252E-2</c:v>
                  </c:pt>
                  <c:pt idx="30">
                    <c:v>4.851682978460152E-2</c:v>
                  </c:pt>
                  <c:pt idx="32">
                    <c:v>1.5376862830122334E-2</c:v>
                  </c:pt>
                  <c:pt idx="34">
                    <c:v>5.6650783067513491E-2</c:v>
                  </c:pt>
                  <c:pt idx="35">
                    <c:v>1.2628523372623397E-2</c:v>
                  </c:pt>
                  <c:pt idx="36">
                    <c:v>2.2230694352242824E-2</c:v>
                  </c:pt>
                  <c:pt idx="37">
                    <c:v>1.2734181672877147E-2</c:v>
                  </c:pt>
                </c:numCache>
              </c:numRef>
            </c:plus>
            <c:minus>
              <c:numRef>
                <c:f>'Chorts 1&amp;2 combined'!$G$164:$G$201</c:f>
                <c:numCache>
                  <c:formatCode>General</c:formatCode>
                  <c:ptCount val="38"/>
                  <c:pt idx="0">
                    <c:v>0</c:v>
                  </c:pt>
                  <c:pt idx="1">
                    <c:v>0</c:v>
                  </c:pt>
                  <c:pt idx="2">
                    <c:v>3.8710559527615061E-2</c:v>
                  </c:pt>
                  <c:pt idx="3">
                    <c:v>4.5840384839033042E-2</c:v>
                  </c:pt>
                  <c:pt idx="4">
                    <c:v>5.8771730419735504E-2</c:v>
                  </c:pt>
                  <c:pt idx="5">
                    <c:v>2.7418518952554722E-2</c:v>
                  </c:pt>
                  <c:pt idx="6">
                    <c:v>3.6953076464563958E-2</c:v>
                  </c:pt>
                  <c:pt idx="7">
                    <c:v>4.9627461085143598E-2</c:v>
                  </c:pt>
                  <c:pt idx="8">
                    <c:v>5.0500305916986919E-2</c:v>
                  </c:pt>
                  <c:pt idx="10">
                    <c:v>7.7936767740670265E-2</c:v>
                  </c:pt>
                  <c:pt idx="11">
                    <c:v>5.5355943350102431E-2</c:v>
                  </c:pt>
                  <c:pt idx="12">
                    <c:v>5.8197841505512514E-2</c:v>
                  </c:pt>
                  <c:pt idx="13">
                    <c:v>6.9435114870622289E-2</c:v>
                  </c:pt>
                  <c:pt idx="14">
                    <c:v>6.735069301447405E-2</c:v>
                  </c:pt>
                  <c:pt idx="15">
                    <c:v>8.0594125925867191E-2</c:v>
                  </c:pt>
                  <c:pt idx="16">
                    <c:v>9.6853706350170085E-2</c:v>
                  </c:pt>
                  <c:pt idx="18">
                    <c:v>5.2370680135050113E-2</c:v>
                  </c:pt>
                  <c:pt idx="20">
                    <c:v>9.1807370692374698E-2</c:v>
                  </c:pt>
                  <c:pt idx="21">
                    <c:v>6.8757892705088794E-2</c:v>
                  </c:pt>
                  <c:pt idx="23">
                    <c:v>8.7472572081365593E-2</c:v>
                  </c:pt>
                  <c:pt idx="26">
                    <c:v>6.6133205199455064E-2</c:v>
                  </c:pt>
                  <c:pt idx="28">
                    <c:v>6.6965539049460066E-2</c:v>
                  </c:pt>
                  <c:pt idx="29">
                    <c:v>8.0904132190793066E-2</c:v>
                  </c:pt>
                  <c:pt idx="30">
                    <c:v>9.8939575294874529E-2</c:v>
                  </c:pt>
                  <c:pt idx="32">
                    <c:v>9.1007809173642262E-2</c:v>
                  </c:pt>
                  <c:pt idx="34">
                    <c:v>7.4370465907582659E-2</c:v>
                  </c:pt>
                  <c:pt idx="35">
                    <c:v>5.347821185479805E-2</c:v>
                  </c:pt>
                  <c:pt idx="36">
                    <c:v>6.4743440585212364E-2</c:v>
                  </c:pt>
                  <c:pt idx="37">
                    <c:v>5.4622209457438169E-2</c:v>
                  </c:pt>
                </c:numCache>
              </c:numRef>
            </c:minus>
          </c:errBars>
          <c:xVal>
            <c:numRef>
              <c:f>'Chorts 1&amp;2 combined'!$A$125:$A$161</c:f>
              <c:numCache>
                <c:formatCode>General</c:formatCode>
                <c:ptCount val="3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7</c:v>
                </c:pt>
                <c:pt idx="6">
                  <c:v>10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18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32</c:v>
                </c:pt>
                <c:pt idx="20">
                  <c:v>35</c:v>
                </c:pt>
                <c:pt idx="21">
                  <c:v>36</c:v>
                </c:pt>
                <c:pt idx="22">
                  <c:v>38</c:v>
                </c:pt>
                <c:pt idx="23">
                  <c:v>39</c:v>
                </c:pt>
                <c:pt idx="24">
                  <c:v>42</c:v>
                </c:pt>
                <c:pt idx="25">
                  <c:v>43</c:v>
                </c:pt>
                <c:pt idx="26">
                  <c:v>45</c:v>
                </c:pt>
                <c:pt idx="27">
                  <c:v>46</c:v>
                </c:pt>
                <c:pt idx="28">
                  <c:v>49</c:v>
                </c:pt>
                <c:pt idx="29">
                  <c:v>52</c:v>
                </c:pt>
                <c:pt idx="30">
                  <c:v>56</c:v>
                </c:pt>
                <c:pt idx="31">
                  <c:v>57</c:v>
                </c:pt>
                <c:pt idx="32">
                  <c:v>59</c:v>
                </c:pt>
                <c:pt idx="33">
                  <c:v>60</c:v>
                </c:pt>
                <c:pt idx="34">
                  <c:v>64</c:v>
                </c:pt>
                <c:pt idx="35">
                  <c:v>67</c:v>
                </c:pt>
                <c:pt idx="36">
                  <c:v>71</c:v>
                </c:pt>
              </c:numCache>
            </c:numRef>
          </c:xVal>
          <c:yVal>
            <c:numRef>
              <c:f>'Chorts 1&amp;2 combined'!$G$125:$G$161</c:f>
              <c:numCache>
                <c:formatCode>General</c:formatCode>
                <c:ptCount val="37"/>
                <c:pt idx="0">
                  <c:v>1</c:v>
                </c:pt>
                <c:pt idx="1">
                  <c:v>1.0216754627055622</c:v>
                </c:pt>
                <c:pt idx="2">
                  <c:v>0.97616972551017389</c:v>
                </c:pt>
                <c:pt idx="3">
                  <c:v>0.97211011951988091</c:v>
                </c:pt>
                <c:pt idx="4">
                  <c:v>0.97321777900984052</c:v>
                </c:pt>
                <c:pt idx="5">
                  <c:v>0.96776210935582563</c:v>
                </c:pt>
                <c:pt idx="6">
                  <c:v>0.96821207754772942</c:v>
                </c:pt>
                <c:pt idx="7">
                  <c:v>0.97975395490085493</c:v>
                </c:pt>
                <c:pt idx="9">
                  <c:v>1.0125894045728556</c:v>
                </c:pt>
                <c:pt idx="10">
                  <c:v>1.0503227213863982</c:v>
                </c:pt>
                <c:pt idx="11">
                  <c:v>1.0187010206796752</c:v>
                </c:pt>
                <c:pt idx="12">
                  <c:v>1.0192398173570976</c:v>
                </c:pt>
                <c:pt idx="13">
                  <c:v>0.98407830150245312</c:v>
                </c:pt>
                <c:pt idx="14">
                  <c:v>1.0162624624490555</c:v>
                </c:pt>
                <c:pt idx="15">
                  <c:v>1.0207200517789319</c:v>
                </c:pt>
                <c:pt idx="17">
                  <c:v>0.98252241866584134</c:v>
                </c:pt>
                <c:pt idx="19">
                  <c:v>1.0328971249045598</c:v>
                </c:pt>
                <c:pt idx="20">
                  <c:v>1.0661652817786649</c:v>
                </c:pt>
                <c:pt idx="22">
                  <c:v>1.0602076590804257</c:v>
                </c:pt>
                <c:pt idx="25">
                  <c:v>1.0496223606908341</c:v>
                </c:pt>
                <c:pt idx="27">
                  <c:v>1.0708080986891397</c:v>
                </c:pt>
                <c:pt idx="28">
                  <c:v>1.0525062293859513</c:v>
                </c:pt>
                <c:pt idx="29">
                  <c:v>1.1272187726198999</c:v>
                </c:pt>
                <c:pt idx="31">
                  <c:v>1.1077060672335886</c:v>
                </c:pt>
                <c:pt idx="33">
                  <c:v>1.0999412174613039</c:v>
                </c:pt>
                <c:pt idx="34">
                  <c:v>1.065223844034253</c:v>
                </c:pt>
                <c:pt idx="35">
                  <c:v>1.0940250961236693</c:v>
                </c:pt>
                <c:pt idx="36">
                  <c:v>1.1181881890300167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'Chorts 1&amp;2 combined'!$H$124</c:f>
              <c:strCache>
                <c:ptCount val="1"/>
                <c:pt idx="0">
                  <c:v>DT01 (5x5mg) + 5FU (3x25mg/kg)</c:v>
                </c:pt>
              </c:strCache>
            </c:strRef>
          </c:tx>
          <c:spPr>
            <a:ln w="15875"/>
          </c:spPr>
          <c:marker>
            <c:symbol val="plus"/>
            <c:size val="4"/>
          </c:marker>
          <c:errBars>
            <c:errDir val="y"/>
            <c:errBarType val="both"/>
            <c:errValType val="cust"/>
            <c:noEndCap val="0"/>
            <c:plus>
              <c:numRef>
                <c:f>'Chorts 1&amp;2 combined'!$H$165:$H$201</c:f>
                <c:numCache>
                  <c:formatCode>General</c:formatCode>
                  <c:ptCount val="37"/>
                  <c:pt idx="0">
                    <c:v>0</c:v>
                  </c:pt>
                  <c:pt idx="1">
                    <c:v>7.4094362315384119E-3</c:v>
                  </c:pt>
                  <c:pt idx="2">
                    <c:v>5.2790351935587884E-2</c:v>
                  </c:pt>
                  <c:pt idx="3">
                    <c:v>2.5054901065423039E-2</c:v>
                  </c:pt>
                  <c:pt idx="4">
                    <c:v>3.6842089324255811E-2</c:v>
                  </c:pt>
                  <c:pt idx="5">
                    <c:v>9.094301869641221E-3</c:v>
                  </c:pt>
                  <c:pt idx="6">
                    <c:v>3.1202040963491957E-2</c:v>
                  </c:pt>
                  <c:pt idx="7">
                    <c:v>4.2021458770403315E-2</c:v>
                  </c:pt>
                  <c:pt idx="9">
                    <c:v>9.6605626326339462E-3</c:v>
                  </c:pt>
                  <c:pt idx="10">
                    <c:v>1.3318064929576066E-2</c:v>
                  </c:pt>
                  <c:pt idx="11">
                    <c:v>1.0999380332888846E-2</c:v>
                  </c:pt>
                  <c:pt idx="12">
                    <c:v>1.2715014262510232E-2</c:v>
                  </c:pt>
                  <c:pt idx="13">
                    <c:v>2.4673003213739338E-2</c:v>
                  </c:pt>
                  <c:pt idx="14">
                    <c:v>1.5384560710426555E-2</c:v>
                  </c:pt>
                  <c:pt idx="15">
                    <c:v>1.001076718181656E-2</c:v>
                  </c:pt>
                  <c:pt idx="17">
                    <c:v>2.1129585991370534E-2</c:v>
                  </c:pt>
                  <c:pt idx="19">
                    <c:v>1.3000880097240989E-2</c:v>
                  </c:pt>
                  <c:pt idx="20">
                    <c:v>4.0462050157780503E-2</c:v>
                  </c:pt>
                  <c:pt idx="22">
                    <c:v>3.9067974875553239E-2</c:v>
                  </c:pt>
                  <c:pt idx="25">
                    <c:v>1.8628002979535294E-2</c:v>
                  </c:pt>
                  <c:pt idx="27">
                    <c:v>3.7803762124895758E-2</c:v>
                  </c:pt>
                  <c:pt idx="28">
                    <c:v>2.4568258823041252E-2</c:v>
                  </c:pt>
                  <c:pt idx="29">
                    <c:v>4.851682978460152E-2</c:v>
                  </c:pt>
                  <c:pt idx="31">
                    <c:v>1.5376862830122334E-2</c:v>
                  </c:pt>
                  <c:pt idx="33">
                    <c:v>5.6650783067513491E-2</c:v>
                  </c:pt>
                  <c:pt idx="34">
                    <c:v>1.2628523372623397E-2</c:v>
                  </c:pt>
                  <c:pt idx="35">
                    <c:v>2.2230694352242824E-2</c:v>
                  </c:pt>
                  <c:pt idx="36">
                    <c:v>1.2734181672877147E-2</c:v>
                  </c:pt>
                </c:numCache>
              </c:numRef>
            </c:plus>
            <c:minus>
              <c:numRef>
                <c:f>'Chorts 1&amp;2 combined'!$H$165:$H$201</c:f>
                <c:numCache>
                  <c:formatCode>General</c:formatCode>
                  <c:ptCount val="37"/>
                  <c:pt idx="0">
                    <c:v>0</c:v>
                  </c:pt>
                  <c:pt idx="1">
                    <c:v>7.4094362315384119E-3</c:v>
                  </c:pt>
                  <c:pt idx="2">
                    <c:v>5.2790351935587884E-2</c:v>
                  </c:pt>
                  <c:pt idx="3">
                    <c:v>2.5054901065423039E-2</c:v>
                  </c:pt>
                  <c:pt idx="4">
                    <c:v>3.6842089324255811E-2</c:v>
                  </c:pt>
                  <c:pt idx="5">
                    <c:v>9.094301869641221E-3</c:v>
                  </c:pt>
                  <c:pt idx="6">
                    <c:v>3.1202040963491957E-2</c:v>
                  </c:pt>
                  <c:pt idx="7">
                    <c:v>4.2021458770403315E-2</c:v>
                  </c:pt>
                  <c:pt idx="9">
                    <c:v>9.6605626326339462E-3</c:v>
                  </c:pt>
                  <c:pt idx="10">
                    <c:v>1.3318064929576066E-2</c:v>
                  </c:pt>
                  <c:pt idx="11">
                    <c:v>1.0999380332888846E-2</c:v>
                  </c:pt>
                  <c:pt idx="12">
                    <c:v>1.2715014262510232E-2</c:v>
                  </c:pt>
                  <c:pt idx="13">
                    <c:v>2.4673003213739338E-2</c:v>
                  </c:pt>
                  <c:pt idx="14">
                    <c:v>1.5384560710426555E-2</c:v>
                  </c:pt>
                  <c:pt idx="15">
                    <c:v>1.001076718181656E-2</c:v>
                  </c:pt>
                  <c:pt idx="17">
                    <c:v>2.1129585991370534E-2</c:v>
                  </c:pt>
                  <c:pt idx="19">
                    <c:v>1.3000880097240989E-2</c:v>
                  </c:pt>
                  <c:pt idx="20">
                    <c:v>4.0462050157780503E-2</c:v>
                  </c:pt>
                  <c:pt idx="22">
                    <c:v>3.9067974875553239E-2</c:v>
                  </c:pt>
                  <c:pt idx="25">
                    <c:v>1.8628002979535294E-2</c:v>
                  </c:pt>
                  <c:pt idx="27">
                    <c:v>3.7803762124895758E-2</c:v>
                  </c:pt>
                  <c:pt idx="28">
                    <c:v>2.4568258823041252E-2</c:v>
                  </c:pt>
                  <c:pt idx="29">
                    <c:v>4.851682978460152E-2</c:v>
                  </c:pt>
                  <c:pt idx="31">
                    <c:v>1.5376862830122334E-2</c:v>
                  </c:pt>
                  <c:pt idx="33">
                    <c:v>5.6650783067513491E-2</c:v>
                  </c:pt>
                  <c:pt idx="34">
                    <c:v>1.2628523372623397E-2</c:v>
                  </c:pt>
                  <c:pt idx="35">
                    <c:v>2.2230694352242824E-2</c:v>
                  </c:pt>
                  <c:pt idx="36">
                    <c:v>1.2734181672877147E-2</c:v>
                  </c:pt>
                </c:numCache>
              </c:numRef>
            </c:minus>
          </c:errBars>
          <c:xVal>
            <c:numRef>
              <c:f>'Chorts 1&amp;2 combined'!$A$125:$A$161</c:f>
              <c:numCache>
                <c:formatCode>General</c:formatCode>
                <c:ptCount val="3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7</c:v>
                </c:pt>
                <c:pt idx="6">
                  <c:v>10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18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32</c:v>
                </c:pt>
                <c:pt idx="20">
                  <c:v>35</c:v>
                </c:pt>
                <c:pt idx="21">
                  <c:v>36</c:v>
                </c:pt>
                <c:pt idx="22">
                  <c:v>38</c:v>
                </c:pt>
                <c:pt idx="23">
                  <c:v>39</c:v>
                </c:pt>
                <c:pt idx="24">
                  <c:v>42</c:v>
                </c:pt>
                <c:pt idx="25">
                  <c:v>43</c:v>
                </c:pt>
                <c:pt idx="26">
                  <c:v>45</c:v>
                </c:pt>
                <c:pt idx="27">
                  <c:v>46</c:v>
                </c:pt>
                <c:pt idx="28">
                  <c:v>49</c:v>
                </c:pt>
                <c:pt idx="29">
                  <c:v>52</c:v>
                </c:pt>
                <c:pt idx="30">
                  <c:v>56</c:v>
                </c:pt>
                <c:pt idx="31">
                  <c:v>57</c:v>
                </c:pt>
                <c:pt idx="32">
                  <c:v>59</c:v>
                </c:pt>
                <c:pt idx="33">
                  <c:v>60</c:v>
                </c:pt>
                <c:pt idx="34">
                  <c:v>64</c:v>
                </c:pt>
                <c:pt idx="35">
                  <c:v>67</c:v>
                </c:pt>
                <c:pt idx="36">
                  <c:v>71</c:v>
                </c:pt>
              </c:numCache>
            </c:numRef>
          </c:xVal>
          <c:yVal>
            <c:numRef>
              <c:f>'Chorts 1&amp;2 combined'!$H$125:$H$161</c:f>
              <c:numCache>
                <c:formatCode>General</c:formatCode>
                <c:ptCount val="37"/>
                <c:pt idx="0">
                  <c:v>1</c:v>
                </c:pt>
                <c:pt idx="1">
                  <c:v>1.0121176072116373</c:v>
                </c:pt>
                <c:pt idx="2">
                  <c:v>1.0130111212574386</c:v>
                </c:pt>
                <c:pt idx="3">
                  <c:v>1.0324108507867324</c:v>
                </c:pt>
                <c:pt idx="4">
                  <c:v>0.97606545018569746</c:v>
                </c:pt>
                <c:pt idx="5">
                  <c:v>0.94152450779282082</c:v>
                </c:pt>
                <c:pt idx="6">
                  <c:v>0.99480591349544911</c:v>
                </c:pt>
                <c:pt idx="7">
                  <c:v>1.0186616944759372</c:v>
                </c:pt>
                <c:pt idx="9">
                  <c:v>1.0573669936529082</c:v>
                </c:pt>
                <c:pt idx="10">
                  <c:v>1.0928557108874999</c:v>
                </c:pt>
                <c:pt idx="11">
                  <c:v>1.0438887491930728</c:v>
                </c:pt>
                <c:pt idx="12">
                  <c:v>1.0609446280096484</c:v>
                </c:pt>
                <c:pt idx="13">
                  <c:v>1.0491660649943364</c:v>
                </c:pt>
                <c:pt idx="14">
                  <c:v>1.0283636424238056</c:v>
                </c:pt>
                <c:pt idx="15">
                  <c:v>1.0366376050353237</c:v>
                </c:pt>
                <c:pt idx="17">
                  <c:v>1.0406236413356489</c:v>
                </c:pt>
                <c:pt idx="19">
                  <c:v>1.0634276353615697</c:v>
                </c:pt>
                <c:pt idx="20">
                  <c:v>1.0995932155869161</c:v>
                </c:pt>
                <c:pt idx="22">
                  <c:v>1.0908933032766757</c:v>
                </c:pt>
                <c:pt idx="25">
                  <c:v>1.0923893719423159</c:v>
                </c:pt>
                <c:pt idx="27">
                  <c:v>1.1032320220062575</c:v>
                </c:pt>
                <c:pt idx="28">
                  <c:v>1.1539415051954591</c:v>
                </c:pt>
                <c:pt idx="29">
                  <c:v>1.1630171747428004</c:v>
                </c:pt>
                <c:pt idx="31">
                  <c:v>1.1156156394612742</c:v>
                </c:pt>
                <c:pt idx="33">
                  <c:v>1.1818432691369789</c:v>
                </c:pt>
                <c:pt idx="34">
                  <c:v>1.1341619010786967</c:v>
                </c:pt>
                <c:pt idx="35">
                  <c:v>1.1698876600558685</c:v>
                </c:pt>
                <c:pt idx="36">
                  <c:v>1.1707705376132209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'Chorts 1&amp;2 combined'!$I$124</c:f>
              <c:strCache>
                <c:ptCount val="1"/>
                <c:pt idx="0">
                  <c:v>DT01 (5x8mg) + OXA (1x6mg/kg)</c:v>
                </c:pt>
              </c:strCache>
            </c:strRef>
          </c:tx>
          <c:spPr>
            <a:ln w="15875"/>
          </c:spPr>
          <c:marker>
            <c:symbol val="dot"/>
            <c:size val="4"/>
          </c:marker>
          <c:errBars>
            <c:errDir val="y"/>
            <c:errBarType val="both"/>
            <c:errValType val="cust"/>
            <c:noEndCap val="0"/>
            <c:plus>
              <c:numRef>
                <c:f>'Chorts 1&amp;2 combined'!$I$165:$I$201</c:f>
                <c:numCache>
                  <c:formatCode>General</c:formatCode>
                  <c:ptCount val="37"/>
                  <c:pt idx="0">
                    <c:v>0</c:v>
                  </c:pt>
                  <c:pt idx="1">
                    <c:v>1.2150174320180814E-2</c:v>
                  </c:pt>
                  <c:pt idx="2">
                    <c:v>1.9987386671966978E-2</c:v>
                  </c:pt>
                  <c:pt idx="3">
                    <c:v>3.028245371781239E-2</c:v>
                  </c:pt>
                  <c:pt idx="4">
                    <c:v>1.720131786855035E-2</c:v>
                  </c:pt>
                  <c:pt idx="5">
                    <c:v>1.0608511163031714E-2</c:v>
                  </c:pt>
                  <c:pt idx="6">
                    <c:v>2.1265834960675384E-2</c:v>
                  </c:pt>
                  <c:pt idx="7">
                    <c:v>1.7029054220096141E-2</c:v>
                  </c:pt>
                  <c:pt idx="8">
                    <c:v>1.4752177818606736E-2</c:v>
                  </c:pt>
                  <c:pt idx="9">
                    <c:v>1.9951760751619273E-2</c:v>
                  </c:pt>
                  <c:pt idx="10">
                    <c:v>1.3122211261281071E-2</c:v>
                  </c:pt>
                  <c:pt idx="11">
                    <c:v>3.2515352807350247E-2</c:v>
                  </c:pt>
                  <c:pt idx="12">
                    <c:v>2.8357679110124469E-2</c:v>
                  </c:pt>
                  <c:pt idx="13">
                    <c:v>3.9218166794048125E-2</c:v>
                  </c:pt>
                  <c:pt idx="14">
                    <c:v>4.1162090757895897E-2</c:v>
                  </c:pt>
                  <c:pt idx="15">
                    <c:v>3.9132800620119888E-2</c:v>
                  </c:pt>
                  <c:pt idx="16">
                    <c:v>1.7183319638933405E-2</c:v>
                  </c:pt>
                  <c:pt idx="17">
                    <c:v>4.2882642589071325E-2</c:v>
                  </c:pt>
                  <c:pt idx="18">
                    <c:v>1.7672976265251463E-2</c:v>
                  </c:pt>
                  <c:pt idx="19">
                    <c:v>2.6469452783793909E-2</c:v>
                  </c:pt>
                  <c:pt idx="20">
                    <c:v>3.8502464572565918E-2</c:v>
                  </c:pt>
                  <c:pt idx="21">
                    <c:v>1.3073317898848849E-2</c:v>
                  </c:pt>
                  <c:pt idx="22">
                    <c:v>2.4149403401163758E-2</c:v>
                  </c:pt>
                  <c:pt idx="23">
                    <c:v>1.4416925893565493E-2</c:v>
                  </c:pt>
                  <c:pt idx="24">
                    <c:v>1.5899121886990063E-2</c:v>
                  </c:pt>
                  <c:pt idx="25">
                    <c:v>7.3724552569724572E-2</c:v>
                  </c:pt>
                  <c:pt idx="26">
                    <c:v>2.2551104892863074E-2</c:v>
                  </c:pt>
                  <c:pt idx="27">
                    <c:v>4.6176608599045599E-2</c:v>
                  </c:pt>
                  <c:pt idx="28">
                    <c:v>3.5261049936425905E-2</c:v>
                  </c:pt>
                  <c:pt idx="29">
                    <c:v>4.2219831328845978E-2</c:v>
                  </c:pt>
                  <c:pt idx="30">
                    <c:v>2.7894791737404327E-2</c:v>
                  </c:pt>
                  <c:pt idx="31">
                    <c:v>5.6303042399980519E-2</c:v>
                  </c:pt>
                  <c:pt idx="32">
                    <c:v>2.4265168720844714E-2</c:v>
                  </c:pt>
                  <c:pt idx="33">
                    <c:v>7.1345750533919589E-2</c:v>
                  </c:pt>
                  <c:pt idx="34">
                    <c:v>5.2634887607583281E-2</c:v>
                  </c:pt>
                  <c:pt idx="35">
                    <c:v>4.3636731064824887E-2</c:v>
                  </c:pt>
                  <c:pt idx="36">
                    <c:v>3.9728029516519055E-2</c:v>
                  </c:pt>
                </c:numCache>
              </c:numRef>
            </c:plus>
            <c:minus>
              <c:numRef>
                <c:f>'Chorts 1&amp;2 combined'!$I$165:$I$201</c:f>
                <c:numCache>
                  <c:formatCode>General</c:formatCode>
                  <c:ptCount val="37"/>
                  <c:pt idx="0">
                    <c:v>0</c:v>
                  </c:pt>
                  <c:pt idx="1">
                    <c:v>1.2150174320180814E-2</c:v>
                  </c:pt>
                  <c:pt idx="2">
                    <c:v>1.9987386671966978E-2</c:v>
                  </c:pt>
                  <c:pt idx="3">
                    <c:v>3.028245371781239E-2</c:v>
                  </c:pt>
                  <c:pt idx="4">
                    <c:v>1.720131786855035E-2</c:v>
                  </c:pt>
                  <c:pt idx="5">
                    <c:v>1.0608511163031714E-2</c:v>
                  </c:pt>
                  <c:pt idx="6">
                    <c:v>2.1265834960675384E-2</c:v>
                  </c:pt>
                  <c:pt idx="7">
                    <c:v>1.7029054220096141E-2</c:v>
                  </c:pt>
                  <c:pt idx="8">
                    <c:v>1.4752177818606736E-2</c:v>
                  </c:pt>
                  <c:pt idx="9">
                    <c:v>1.9951760751619273E-2</c:v>
                  </c:pt>
                  <c:pt idx="10">
                    <c:v>1.3122211261281071E-2</c:v>
                  </c:pt>
                  <c:pt idx="11">
                    <c:v>3.2515352807350247E-2</c:v>
                  </c:pt>
                  <c:pt idx="12">
                    <c:v>2.8357679110124469E-2</c:v>
                  </c:pt>
                  <c:pt idx="13">
                    <c:v>3.9218166794048125E-2</c:v>
                  </c:pt>
                  <c:pt idx="14">
                    <c:v>4.1162090757895897E-2</c:v>
                  </c:pt>
                  <c:pt idx="15">
                    <c:v>3.9132800620119888E-2</c:v>
                  </c:pt>
                  <c:pt idx="16">
                    <c:v>1.7183319638933405E-2</c:v>
                  </c:pt>
                  <c:pt idx="17">
                    <c:v>4.2882642589071325E-2</c:v>
                  </c:pt>
                  <c:pt idx="18">
                    <c:v>1.7672976265251463E-2</c:v>
                  </c:pt>
                  <c:pt idx="19">
                    <c:v>2.6469452783793909E-2</c:v>
                  </c:pt>
                  <c:pt idx="20">
                    <c:v>3.8502464572565918E-2</c:v>
                  </c:pt>
                  <c:pt idx="21">
                    <c:v>1.3073317898848849E-2</c:v>
                  </c:pt>
                  <c:pt idx="22">
                    <c:v>2.4149403401163758E-2</c:v>
                  </c:pt>
                  <c:pt idx="23">
                    <c:v>1.4416925893565493E-2</c:v>
                  </c:pt>
                  <c:pt idx="24">
                    <c:v>1.5899121886990063E-2</c:v>
                  </c:pt>
                  <c:pt idx="25">
                    <c:v>7.3724552569724572E-2</c:v>
                  </c:pt>
                  <c:pt idx="26">
                    <c:v>2.2551104892863074E-2</c:v>
                  </c:pt>
                  <c:pt idx="27">
                    <c:v>4.6176608599045599E-2</c:v>
                  </c:pt>
                  <c:pt idx="28">
                    <c:v>3.5261049936425905E-2</c:v>
                  </c:pt>
                  <c:pt idx="29">
                    <c:v>4.2219831328845978E-2</c:v>
                  </c:pt>
                  <c:pt idx="30">
                    <c:v>2.7894791737404327E-2</c:v>
                  </c:pt>
                  <c:pt idx="31">
                    <c:v>5.6303042399980519E-2</c:v>
                  </c:pt>
                  <c:pt idx="32">
                    <c:v>2.4265168720844714E-2</c:v>
                  </c:pt>
                  <c:pt idx="33">
                    <c:v>7.1345750533919589E-2</c:v>
                  </c:pt>
                  <c:pt idx="34">
                    <c:v>5.2634887607583281E-2</c:v>
                  </c:pt>
                  <c:pt idx="35">
                    <c:v>4.3636731064824887E-2</c:v>
                  </c:pt>
                  <c:pt idx="36">
                    <c:v>3.9728029516519055E-2</c:v>
                  </c:pt>
                </c:numCache>
              </c:numRef>
            </c:minus>
          </c:errBars>
          <c:xVal>
            <c:numRef>
              <c:f>'Chorts 1&amp;2 combined'!$A$125:$A$161</c:f>
              <c:numCache>
                <c:formatCode>General</c:formatCode>
                <c:ptCount val="3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7</c:v>
                </c:pt>
                <c:pt idx="6">
                  <c:v>10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18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32</c:v>
                </c:pt>
                <c:pt idx="20">
                  <c:v>35</c:v>
                </c:pt>
                <c:pt idx="21">
                  <c:v>36</c:v>
                </c:pt>
                <c:pt idx="22">
                  <c:v>38</c:v>
                </c:pt>
                <c:pt idx="23">
                  <c:v>39</c:v>
                </c:pt>
                <c:pt idx="24">
                  <c:v>42</c:v>
                </c:pt>
                <c:pt idx="25">
                  <c:v>43</c:v>
                </c:pt>
                <c:pt idx="26">
                  <c:v>45</c:v>
                </c:pt>
                <c:pt idx="27">
                  <c:v>46</c:v>
                </c:pt>
                <c:pt idx="28">
                  <c:v>49</c:v>
                </c:pt>
                <c:pt idx="29">
                  <c:v>52</c:v>
                </c:pt>
                <c:pt idx="30">
                  <c:v>56</c:v>
                </c:pt>
                <c:pt idx="31">
                  <c:v>57</c:v>
                </c:pt>
                <c:pt idx="32">
                  <c:v>59</c:v>
                </c:pt>
                <c:pt idx="33">
                  <c:v>60</c:v>
                </c:pt>
                <c:pt idx="34">
                  <c:v>64</c:v>
                </c:pt>
                <c:pt idx="35">
                  <c:v>67</c:v>
                </c:pt>
                <c:pt idx="36">
                  <c:v>71</c:v>
                </c:pt>
              </c:numCache>
            </c:numRef>
          </c:xVal>
          <c:yVal>
            <c:numRef>
              <c:f>'Chorts 1&amp;2 combined'!$I$125:$I$161</c:f>
              <c:numCache>
                <c:formatCode>General</c:formatCode>
                <c:ptCount val="37"/>
                <c:pt idx="0">
                  <c:v>1</c:v>
                </c:pt>
                <c:pt idx="1">
                  <c:v>1.0115018555088104</c:v>
                </c:pt>
                <c:pt idx="2">
                  <c:v>1.017834605044881</c:v>
                </c:pt>
                <c:pt idx="3">
                  <c:v>1.01686672428138</c:v>
                </c:pt>
                <c:pt idx="4">
                  <c:v>1.0013002050296773</c:v>
                </c:pt>
                <c:pt idx="5">
                  <c:v>1.0119665051163755</c:v>
                </c:pt>
                <c:pt idx="6">
                  <c:v>1.0238837832411869</c:v>
                </c:pt>
                <c:pt idx="7">
                  <c:v>1.0209291399521387</c:v>
                </c:pt>
                <c:pt idx="8">
                  <c:v>1.0529190880726347</c:v>
                </c:pt>
                <c:pt idx="9">
                  <c:v>1.0739086676683118</c:v>
                </c:pt>
                <c:pt idx="10">
                  <c:v>1.0762653140033815</c:v>
                </c:pt>
                <c:pt idx="11">
                  <c:v>1.0667200474144556</c:v>
                </c:pt>
                <c:pt idx="12">
                  <c:v>1.0942868772250345</c:v>
                </c:pt>
                <c:pt idx="13">
                  <c:v>1.0777382386212055</c:v>
                </c:pt>
                <c:pt idx="14">
                  <c:v>1.0885483538549323</c:v>
                </c:pt>
                <c:pt idx="15">
                  <c:v>1.0864844736770325</c:v>
                </c:pt>
                <c:pt idx="16">
                  <c:v>1.0576720368891648</c:v>
                </c:pt>
                <c:pt idx="17">
                  <c:v>1.0673766021083775</c:v>
                </c:pt>
                <c:pt idx="18">
                  <c:v>1.0667975026863434</c:v>
                </c:pt>
                <c:pt idx="19">
                  <c:v>1.0975289115444697</c:v>
                </c:pt>
                <c:pt idx="20">
                  <c:v>1.1018701320467332</c:v>
                </c:pt>
                <c:pt idx="21">
                  <c:v>1.095930620865742</c:v>
                </c:pt>
                <c:pt idx="22">
                  <c:v>1.1449332137972992</c:v>
                </c:pt>
                <c:pt idx="23">
                  <c:v>1.1464328315539387</c:v>
                </c:pt>
                <c:pt idx="24">
                  <c:v>1.1368174469385541</c:v>
                </c:pt>
                <c:pt idx="25">
                  <c:v>1.1134076985752908</c:v>
                </c:pt>
                <c:pt idx="26">
                  <c:v>1.1377823125227968</c:v>
                </c:pt>
                <c:pt idx="27">
                  <c:v>1.1093680495136968</c:v>
                </c:pt>
                <c:pt idx="28">
                  <c:v>1.1345609293557799</c:v>
                </c:pt>
                <c:pt idx="29">
                  <c:v>1.1797598576817314</c:v>
                </c:pt>
                <c:pt idx="30">
                  <c:v>1.1975545340056586</c:v>
                </c:pt>
                <c:pt idx="31">
                  <c:v>1.1519107211252697</c:v>
                </c:pt>
                <c:pt idx="32">
                  <c:v>1.1793403856011988</c:v>
                </c:pt>
                <c:pt idx="33">
                  <c:v>1.179996991870629</c:v>
                </c:pt>
                <c:pt idx="34">
                  <c:v>1.1609834366254455</c:v>
                </c:pt>
                <c:pt idx="35">
                  <c:v>1.1673571460713958</c:v>
                </c:pt>
                <c:pt idx="36">
                  <c:v>1.1904674269825255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'Chorts 1&amp;2 combined'!$J$124</c:f>
              <c:strCache>
                <c:ptCount val="1"/>
                <c:pt idx="0">
                  <c:v>DT01 (5x8mg) + 5FU (3x25mg/kg)</c:v>
                </c:pt>
              </c:strCache>
            </c:strRef>
          </c:tx>
          <c:spPr>
            <a:ln w="15875"/>
          </c:spPr>
          <c:marker>
            <c:symbol val="dash"/>
            <c:size val="4"/>
          </c:marker>
          <c:errBars>
            <c:errDir val="y"/>
            <c:errBarType val="both"/>
            <c:errValType val="cust"/>
            <c:noEndCap val="0"/>
            <c:plus>
              <c:numRef>
                <c:f>'Chorts 1&amp;2 combined'!$J$165:$J$201</c:f>
                <c:numCache>
                  <c:formatCode>General</c:formatCode>
                  <c:ptCount val="37"/>
                  <c:pt idx="0">
                    <c:v>0</c:v>
                  </c:pt>
                  <c:pt idx="1">
                    <c:v>1.0467973758577291E-2</c:v>
                  </c:pt>
                  <c:pt idx="2">
                    <c:v>1.6813600659605271E-2</c:v>
                  </c:pt>
                  <c:pt idx="3">
                    <c:v>1.9831515504725363E-2</c:v>
                  </c:pt>
                  <c:pt idx="4">
                    <c:v>3.3976709224694167E-2</c:v>
                  </c:pt>
                  <c:pt idx="5">
                    <c:v>1.3080376202554478E-2</c:v>
                  </c:pt>
                  <c:pt idx="6">
                    <c:v>1.9184998469826693E-2</c:v>
                  </c:pt>
                  <c:pt idx="7">
                    <c:v>3.8055838725726231E-2</c:v>
                  </c:pt>
                  <c:pt idx="8">
                    <c:v>2.7978402941530665E-2</c:v>
                  </c:pt>
                  <c:pt idx="9">
                    <c:v>1.9588899414971488E-2</c:v>
                  </c:pt>
                  <c:pt idx="10">
                    <c:v>2.6609397848924472E-2</c:v>
                  </c:pt>
                  <c:pt idx="11">
                    <c:v>3.5342353884983621E-2</c:v>
                  </c:pt>
                  <c:pt idx="12">
                    <c:v>3.7935121598747165E-2</c:v>
                  </c:pt>
                  <c:pt idx="13">
                    <c:v>2.6872500440597545E-2</c:v>
                  </c:pt>
                  <c:pt idx="14">
                    <c:v>4.6810567648908757E-2</c:v>
                  </c:pt>
                  <c:pt idx="15">
                    <c:v>4.27750633296788E-2</c:v>
                  </c:pt>
                  <c:pt idx="16">
                    <c:v>3.1879609581931076E-2</c:v>
                  </c:pt>
                  <c:pt idx="17">
                    <c:v>2.434040156181002E-2</c:v>
                  </c:pt>
                  <c:pt idx="18">
                    <c:v>2.855134817291646E-2</c:v>
                  </c:pt>
                  <c:pt idx="19">
                    <c:v>2.6358696357692606E-2</c:v>
                  </c:pt>
                  <c:pt idx="20">
                    <c:v>6.0013934169425506E-2</c:v>
                  </c:pt>
                  <c:pt idx="21">
                    <c:v>2.3282817772743783E-2</c:v>
                  </c:pt>
                  <c:pt idx="22">
                    <c:v>5.510618004128922E-2</c:v>
                  </c:pt>
                  <c:pt idx="23">
                    <c:v>3.2588893545369264E-2</c:v>
                  </c:pt>
                  <c:pt idx="24">
                    <c:v>3.6821592371009001E-3</c:v>
                  </c:pt>
                  <c:pt idx="25">
                    <c:v>3.8275301082628124E-2</c:v>
                  </c:pt>
                  <c:pt idx="26">
                    <c:v>3.2588893545369264E-2</c:v>
                  </c:pt>
                  <c:pt idx="27">
                    <c:v>7.0834314755105945E-2</c:v>
                  </c:pt>
                  <c:pt idx="28">
                    <c:v>4.7411294156679482E-2</c:v>
                  </c:pt>
                  <c:pt idx="29">
                    <c:v>4.2666607930989309E-2</c:v>
                  </c:pt>
                  <c:pt idx="30">
                    <c:v>2.4614436769707093E-2</c:v>
                  </c:pt>
                  <c:pt idx="31">
                    <c:v>4.3647052026737312E-2</c:v>
                  </c:pt>
                  <c:pt idx="32">
                    <c:v>2.4065283016408614E-2</c:v>
                  </c:pt>
                  <c:pt idx="33">
                    <c:v>4.3503540356210894E-2</c:v>
                  </c:pt>
                  <c:pt idx="34">
                    <c:v>4.7901241746453882E-2</c:v>
                  </c:pt>
                  <c:pt idx="35">
                    <c:v>4.5602685841191287E-2</c:v>
                  </c:pt>
                  <c:pt idx="36">
                    <c:v>4.7261466858762868E-2</c:v>
                  </c:pt>
                </c:numCache>
              </c:numRef>
            </c:plus>
            <c:minus>
              <c:numRef>
                <c:f>'Chorts 1&amp;2 combined'!$J$165:$J$201</c:f>
                <c:numCache>
                  <c:formatCode>General</c:formatCode>
                  <c:ptCount val="37"/>
                  <c:pt idx="0">
                    <c:v>0</c:v>
                  </c:pt>
                  <c:pt idx="1">
                    <c:v>1.0467973758577291E-2</c:v>
                  </c:pt>
                  <c:pt idx="2">
                    <c:v>1.6813600659605271E-2</c:v>
                  </c:pt>
                  <c:pt idx="3">
                    <c:v>1.9831515504725363E-2</c:v>
                  </c:pt>
                  <c:pt idx="4">
                    <c:v>3.3976709224694167E-2</c:v>
                  </c:pt>
                  <c:pt idx="5">
                    <c:v>1.3080376202554478E-2</c:v>
                  </c:pt>
                  <c:pt idx="6">
                    <c:v>1.9184998469826693E-2</c:v>
                  </c:pt>
                  <c:pt idx="7">
                    <c:v>3.8055838725726231E-2</c:v>
                  </c:pt>
                  <c:pt idx="8">
                    <c:v>2.7978402941530665E-2</c:v>
                  </c:pt>
                  <c:pt idx="9">
                    <c:v>1.9588899414971488E-2</c:v>
                  </c:pt>
                  <c:pt idx="10">
                    <c:v>2.6609397848924472E-2</c:v>
                  </c:pt>
                  <c:pt idx="11">
                    <c:v>3.5342353884983621E-2</c:v>
                  </c:pt>
                  <c:pt idx="12">
                    <c:v>3.7935121598747165E-2</c:v>
                  </c:pt>
                  <c:pt idx="13">
                    <c:v>2.6872500440597545E-2</c:v>
                  </c:pt>
                  <c:pt idx="14">
                    <c:v>4.6810567648908757E-2</c:v>
                  </c:pt>
                  <c:pt idx="15">
                    <c:v>4.27750633296788E-2</c:v>
                  </c:pt>
                  <c:pt idx="16">
                    <c:v>3.1879609581931076E-2</c:v>
                  </c:pt>
                  <c:pt idx="17">
                    <c:v>2.434040156181002E-2</c:v>
                  </c:pt>
                  <c:pt idx="18">
                    <c:v>2.855134817291646E-2</c:v>
                  </c:pt>
                  <c:pt idx="19">
                    <c:v>2.6358696357692606E-2</c:v>
                  </c:pt>
                  <c:pt idx="20">
                    <c:v>6.0013934169425506E-2</c:v>
                  </c:pt>
                  <c:pt idx="21">
                    <c:v>2.3282817772743783E-2</c:v>
                  </c:pt>
                  <c:pt idx="22">
                    <c:v>5.510618004128922E-2</c:v>
                  </c:pt>
                  <c:pt idx="23">
                    <c:v>3.2588893545369264E-2</c:v>
                  </c:pt>
                  <c:pt idx="24">
                    <c:v>3.6821592371009001E-3</c:v>
                  </c:pt>
                  <c:pt idx="25">
                    <c:v>3.8275301082628124E-2</c:v>
                  </c:pt>
                  <c:pt idx="26">
                    <c:v>3.2588893545369264E-2</c:v>
                  </c:pt>
                  <c:pt idx="27">
                    <c:v>7.0834314755105945E-2</c:v>
                  </c:pt>
                  <c:pt idx="28">
                    <c:v>4.7411294156679482E-2</c:v>
                  </c:pt>
                  <c:pt idx="29">
                    <c:v>4.2666607930989309E-2</c:v>
                  </c:pt>
                  <c:pt idx="30">
                    <c:v>2.4614436769707093E-2</c:v>
                  </c:pt>
                  <c:pt idx="31">
                    <c:v>4.3647052026737312E-2</c:v>
                  </c:pt>
                  <c:pt idx="32">
                    <c:v>2.4065283016408614E-2</c:v>
                  </c:pt>
                  <c:pt idx="33">
                    <c:v>4.3503540356210894E-2</c:v>
                  </c:pt>
                  <c:pt idx="34">
                    <c:v>4.7901241746453882E-2</c:v>
                  </c:pt>
                  <c:pt idx="35">
                    <c:v>4.5602685841191287E-2</c:v>
                  </c:pt>
                  <c:pt idx="36">
                    <c:v>4.7261466858762868E-2</c:v>
                  </c:pt>
                </c:numCache>
              </c:numRef>
            </c:minus>
          </c:errBars>
          <c:xVal>
            <c:numRef>
              <c:f>'Chorts 1&amp;2 combined'!$A$125:$A$161</c:f>
              <c:numCache>
                <c:formatCode>General</c:formatCode>
                <c:ptCount val="3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7</c:v>
                </c:pt>
                <c:pt idx="6">
                  <c:v>10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18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28</c:v>
                </c:pt>
                <c:pt idx="17">
                  <c:v>29</c:v>
                </c:pt>
                <c:pt idx="18">
                  <c:v>30</c:v>
                </c:pt>
                <c:pt idx="19">
                  <c:v>32</c:v>
                </c:pt>
                <c:pt idx="20">
                  <c:v>35</c:v>
                </c:pt>
                <c:pt idx="21">
                  <c:v>36</c:v>
                </c:pt>
                <c:pt idx="22">
                  <c:v>38</c:v>
                </c:pt>
                <c:pt idx="23">
                  <c:v>39</c:v>
                </c:pt>
                <c:pt idx="24">
                  <c:v>42</c:v>
                </c:pt>
                <c:pt idx="25">
                  <c:v>43</c:v>
                </c:pt>
                <c:pt idx="26">
                  <c:v>45</c:v>
                </c:pt>
                <c:pt idx="27">
                  <c:v>46</c:v>
                </c:pt>
                <c:pt idx="28">
                  <c:v>49</c:v>
                </c:pt>
                <c:pt idx="29">
                  <c:v>52</c:v>
                </c:pt>
                <c:pt idx="30">
                  <c:v>56</c:v>
                </c:pt>
                <c:pt idx="31">
                  <c:v>57</c:v>
                </c:pt>
                <c:pt idx="32">
                  <c:v>59</c:v>
                </c:pt>
                <c:pt idx="33">
                  <c:v>60</c:v>
                </c:pt>
                <c:pt idx="34">
                  <c:v>64</c:v>
                </c:pt>
                <c:pt idx="35">
                  <c:v>67</c:v>
                </c:pt>
                <c:pt idx="36">
                  <c:v>71</c:v>
                </c:pt>
              </c:numCache>
            </c:numRef>
          </c:xVal>
          <c:yVal>
            <c:numRef>
              <c:f>'Chorts 1&amp;2 combined'!$J$125:$J$161</c:f>
              <c:numCache>
                <c:formatCode>General</c:formatCode>
                <c:ptCount val="37"/>
                <c:pt idx="0">
                  <c:v>1</c:v>
                </c:pt>
                <c:pt idx="1">
                  <c:v>1.0296217610491896</c:v>
                </c:pt>
                <c:pt idx="2">
                  <c:v>1.0322279797451954</c:v>
                </c:pt>
                <c:pt idx="3">
                  <c:v>1.0413239552384586</c:v>
                </c:pt>
                <c:pt idx="4">
                  <c:v>1.0380541982615958</c:v>
                </c:pt>
                <c:pt idx="5">
                  <c:v>1.0067278853205686</c:v>
                </c:pt>
                <c:pt idx="6">
                  <c:v>1.0377605484456704</c:v>
                </c:pt>
                <c:pt idx="7">
                  <c:v>1.0374835309617918</c:v>
                </c:pt>
                <c:pt idx="8">
                  <c:v>1.1283573682664048</c:v>
                </c:pt>
                <c:pt idx="9">
                  <c:v>1.0503967208315033</c:v>
                </c:pt>
                <c:pt idx="10">
                  <c:v>1.1061202264448831</c:v>
                </c:pt>
                <c:pt idx="11">
                  <c:v>1.1031866981437921</c:v>
                </c:pt>
                <c:pt idx="12">
                  <c:v>1.1231883454709541</c:v>
                </c:pt>
                <c:pt idx="13">
                  <c:v>1.1169531745904742</c:v>
                </c:pt>
                <c:pt idx="14">
                  <c:v>1.1273214360328203</c:v>
                </c:pt>
                <c:pt idx="15">
                  <c:v>1.0978285989055439</c:v>
                </c:pt>
                <c:pt idx="16">
                  <c:v>1.1271830127665368</c:v>
                </c:pt>
                <c:pt idx="17">
                  <c:v>1.0504382594056507</c:v>
                </c:pt>
                <c:pt idx="18">
                  <c:v>1.1650015379992498</c:v>
                </c:pt>
                <c:pt idx="19">
                  <c:v>1.1271397164260435</c:v>
                </c:pt>
                <c:pt idx="20">
                  <c:v>1.1309475186649098</c:v>
                </c:pt>
                <c:pt idx="21">
                  <c:v>1.1671549909536179</c:v>
                </c:pt>
                <c:pt idx="22">
                  <c:v>1.1463592446201141</c:v>
                </c:pt>
                <c:pt idx="23">
                  <c:v>1.2049760562346374</c:v>
                </c:pt>
                <c:pt idx="24">
                  <c:v>1.1773403306584085</c:v>
                </c:pt>
                <c:pt idx="25">
                  <c:v>1.1316496486605183</c:v>
                </c:pt>
                <c:pt idx="26">
                  <c:v>1.2049760562346374</c:v>
                </c:pt>
                <c:pt idx="27">
                  <c:v>1.138163153271849</c:v>
                </c:pt>
                <c:pt idx="28">
                  <c:v>1.1840307898517279</c:v>
                </c:pt>
                <c:pt idx="29">
                  <c:v>1.2162391632014058</c:v>
                </c:pt>
                <c:pt idx="30">
                  <c:v>1.2949471073040868</c:v>
                </c:pt>
                <c:pt idx="31">
                  <c:v>1.1471029131898696</c:v>
                </c:pt>
                <c:pt idx="32">
                  <c:v>1.2433739664860948</c:v>
                </c:pt>
                <c:pt idx="33">
                  <c:v>1.1925724637681159</c:v>
                </c:pt>
                <c:pt idx="34">
                  <c:v>1.2077041358505891</c:v>
                </c:pt>
                <c:pt idx="35">
                  <c:v>1.2282215849664362</c:v>
                </c:pt>
                <c:pt idx="36">
                  <c:v>1.2548094925669298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607744"/>
        <c:axId val="128609664"/>
      </c:scatterChart>
      <c:valAx>
        <c:axId val="128607744"/>
        <c:scaling>
          <c:orientation val="minMax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0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000" b="0">
                    <a:latin typeface="Arial" panose="020B0604020202020204" pitchFamily="34" charset="0"/>
                    <a:cs typeface="Arial" panose="020B0604020202020204" pitchFamily="34" charset="0"/>
                  </a:rPr>
                  <a:t>Days post treatment</a:t>
                </a:r>
              </a:p>
            </c:rich>
          </c:tx>
          <c:layout>
            <c:manualLayout>
              <c:xMode val="edge"/>
              <c:yMode val="edge"/>
              <c:x val="0.30252777419216043"/>
              <c:y val="0.9056559162981339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defRPr>
            </a:pPr>
            <a:endParaRPr lang="en-US"/>
          </a:p>
        </c:txPr>
        <c:crossAx val="128609664"/>
        <c:crosses val="autoZero"/>
        <c:crossBetween val="midCat"/>
      </c:valAx>
      <c:valAx>
        <c:axId val="128609664"/>
        <c:scaling>
          <c:orientation val="minMax"/>
          <c:max val="1.6"/>
          <c:min val="0.60000000000000009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0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000" b="0">
                    <a:latin typeface="Arial" panose="020B0604020202020204" pitchFamily="34" charset="0"/>
                    <a:cs typeface="Arial" panose="020B0604020202020204" pitchFamily="34" charset="0"/>
                  </a:rPr>
                  <a:t>Average relative weight</a:t>
                </a:r>
                <a:r>
                  <a:rPr lang="en-US" sz="1000" b="0" baseline="0">
                    <a:latin typeface="Arial" panose="020B0604020202020204" pitchFamily="34" charset="0"/>
                    <a:cs typeface="Arial" panose="020B0604020202020204" pitchFamily="34" charset="0"/>
                  </a:rPr>
                  <a:t> (Vt/Vi)</a:t>
                </a:r>
                <a:endParaRPr lang="en-US" sz="1000" b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9.9272836797039722E-3"/>
              <c:y val="0.1218575486283392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8607744"/>
        <c:crosses val="autoZero"/>
        <c:crossBetween val="midCat"/>
        <c:majorUnit val="0.2"/>
      </c:valAx>
    </c:plotArea>
    <c:legend>
      <c:legendPos val="r"/>
      <c:layout>
        <c:manualLayout>
          <c:xMode val="edge"/>
          <c:yMode val="edge"/>
          <c:x val="0.71786781124475996"/>
          <c:y val="1.080984541769261E-2"/>
          <c:w val="0.27481014873140863"/>
          <c:h val="0.77052452828238727"/>
        </c:manualLayout>
      </c:layout>
      <c:overlay val="0"/>
      <c:txPr>
        <a:bodyPr/>
        <a:lstStyle/>
        <a:p>
          <a:pPr>
            <a:defRPr sz="9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span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83855891689653"/>
          <c:y val="7.4452197619067975E-2"/>
          <c:w val="0.83762292406382066"/>
          <c:h val="0.61125664399862012"/>
        </c:manualLayout>
      </c:layout>
      <c:lineChart>
        <c:grouping val="standard"/>
        <c:varyColors val="0"/>
        <c:ser>
          <c:idx val="0"/>
          <c:order val="0"/>
          <c:spPr>
            <a:ln w="19050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errBars>
            <c:errDir val="y"/>
            <c:errBarType val="plus"/>
            <c:errValType val="cust"/>
            <c:noEndCap val="0"/>
            <c:plus>
              <c:numRef>
                <c:f>'Cohorts 1&amp;2'!$I$17:$Q$17</c:f>
                <c:numCache>
                  <c:formatCode>General</c:formatCode>
                  <c:ptCount val="9"/>
                  <c:pt idx="0">
                    <c:v>0.42426406871192818</c:v>
                  </c:pt>
                  <c:pt idx="1">
                    <c:v>0.40824829046386274</c:v>
                  </c:pt>
                  <c:pt idx="2">
                    <c:v>0</c:v>
                  </c:pt>
                  <c:pt idx="3">
                    <c:v>0</c:v>
                  </c:pt>
                  <c:pt idx="4">
                    <c:v>0.57735026918962584</c:v>
                  </c:pt>
                  <c:pt idx="5">
                    <c:v>0.57735026918962551</c:v>
                  </c:pt>
                  <c:pt idx="6">
                    <c:v>0</c:v>
                  </c:pt>
                  <c:pt idx="7">
                    <c:v>0.46904157598234208</c:v>
                  </c:pt>
                  <c:pt idx="8">
                    <c:v>0.37771241264574157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'Cohorts 1&amp;2'!$I$15:$Q$15</c:f>
              <c:strCache>
                <c:ptCount val="9"/>
                <c:pt idx="0">
                  <c:v>NT</c:v>
                </c:pt>
                <c:pt idx="1">
                  <c:v>OXA</c:v>
                </c:pt>
                <c:pt idx="2">
                  <c:v>5-FU</c:v>
                </c:pt>
                <c:pt idx="3">
                  <c:v>DT01 (3mg) + OXA</c:v>
                </c:pt>
                <c:pt idx="4">
                  <c:v>DT01 (3mg) + 5-FU</c:v>
                </c:pt>
                <c:pt idx="5">
                  <c:v>DT01 (5mg) + OXA</c:v>
                </c:pt>
                <c:pt idx="6">
                  <c:v>DT01 (5mg) + 5-FU</c:v>
                </c:pt>
                <c:pt idx="7">
                  <c:v>DT01 (8mg) + OXA</c:v>
                </c:pt>
                <c:pt idx="8">
                  <c:v>DT01 (8mg) + 5-FU</c:v>
                </c:pt>
              </c:strCache>
            </c:strRef>
          </c:cat>
          <c:val>
            <c:numRef>
              <c:f>'Cohorts 1&amp;2'!$I$16:$Q$16</c:f>
              <c:numCache>
                <c:formatCode>General</c:formatCode>
                <c:ptCount val="9"/>
                <c:pt idx="0">
                  <c:v>1.8</c:v>
                </c:pt>
                <c:pt idx="1">
                  <c:v>1.8333333333333333</c:v>
                </c:pt>
                <c:pt idx="2">
                  <c:v>2</c:v>
                </c:pt>
                <c:pt idx="3">
                  <c:v>2</c:v>
                </c:pt>
                <c:pt idx="4">
                  <c:v>1.3333333333333333</c:v>
                </c:pt>
                <c:pt idx="5">
                  <c:v>1.6666666666666667</c:v>
                </c:pt>
                <c:pt idx="6">
                  <c:v>1</c:v>
                </c:pt>
                <c:pt idx="7">
                  <c:v>1.5000000000000002</c:v>
                </c:pt>
                <c:pt idx="8">
                  <c:v>1.7333333333333334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695296"/>
        <c:axId val="131097344"/>
      </c:lineChart>
      <c:catAx>
        <c:axId val="128695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31097344"/>
        <c:crosses val="autoZero"/>
        <c:auto val="1"/>
        <c:lblAlgn val="ctr"/>
        <c:lblOffset val="100"/>
        <c:noMultiLvlLbl val="0"/>
      </c:catAx>
      <c:valAx>
        <c:axId val="131097344"/>
        <c:scaling>
          <c:orientation val="minMax"/>
          <c:max val="3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0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000" b="0">
                    <a:latin typeface="Arial" panose="020B0604020202020204" pitchFamily="34" charset="0"/>
                    <a:cs typeface="Arial" panose="020B0604020202020204" pitchFamily="34" charset="0"/>
                  </a:rPr>
                  <a:t>Average liver weight (g)</a:t>
                </a:r>
              </a:p>
            </c:rich>
          </c:tx>
          <c:layout>
            <c:manualLayout>
              <c:xMode val="edge"/>
              <c:yMode val="edge"/>
              <c:x val="1.3289022506829376E-2"/>
              <c:y val="0.1172868256803374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8695296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414219741350059"/>
          <c:y val="0.13277020944033038"/>
          <c:w val="0.71821636935235422"/>
          <c:h val="0.62365819506644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'Data analysed'!$F$67</c:f>
              <c:strCache>
                <c:ptCount val="1"/>
                <c:pt idx="0">
                  <c:v>Liver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errBars>
            <c:errBarType val="plus"/>
            <c:errValType val="cust"/>
            <c:noEndCap val="0"/>
            <c:plus>
              <c:numRef>
                <c:f>'Data analysed'!$G$68:$G$71</c:f>
                <c:numCache>
                  <c:formatCode>General</c:formatCode>
                  <c:ptCount val="4"/>
                  <c:pt idx="0">
                    <c:v>206.3578560466257</c:v>
                  </c:pt>
                  <c:pt idx="1">
                    <c:v>258.08866357106422</c:v>
                  </c:pt>
                  <c:pt idx="2">
                    <c:v>261.66839932385324</c:v>
                  </c:pt>
                  <c:pt idx="3">
                    <c:v>212.33364328808162</c:v>
                  </c:pt>
                </c:numCache>
              </c:numRef>
            </c:plus>
            <c:spPr>
              <a:ln>
                <a:solidFill>
                  <a:schemeClr val="tx1"/>
                </a:solidFill>
              </a:ln>
            </c:spPr>
          </c:errBars>
          <c:cat>
            <c:strRef>
              <c:f>'Data analysed'!$E$68:$E$71</c:f>
              <c:strCache>
                <c:ptCount val="4"/>
                <c:pt idx="0">
                  <c:v>Vehicle</c:v>
                </c:pt>
                <c:pt idx="1">
                  <c:v>DT01</c:v>
                </c:pt>
                <c:pt idx="2">
                  <c:v>5-FU</c:v>
                </c:pt>
                <c:pt idx="3">
                  <c:v>DT01 + 5FU</c:v>
                </c:pt>
              </c:strCache>
            </c:strRef>
          </c:cat>
          <c:val>
            <c:numRef>
              <c:f>'Data analysed'!$F$68:$F$71</c:f>
              <c:numCache>
                <c:formatCode>General</c:formatCode>
                <c:ptCount val="4"/>
                <c:pt idx="0">
                  <c:v>940.51992857142852</c:v>
                </c:pt>
                <c:pt idx="1">
                  <c:v>814.13557142857155</c:v>
                </c:pt>
                <c:pt idx="2">
                  <c:v>1080.3674285714285</c:v>
                </c:pt>
                <c:pt idx="3">
                  <c:v>749.04358333333323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941312"/>
        <c:axId val="130942848"/>
      </c:barChart>
      <c:catAx>
        <c:axId val="130941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30942848"/>
        <c:crosses val="autoZero"/>
        <c:auto val="1"/>
        <c:lblAlgn val="ctr"/>
        <c:lblOffset val="100"/>
        <c:noMultiLvlLbl val="0"/>
      </c:catAx>
      <c:valAx>
        <c:axId val="130942848"/>
        <c:scaling>
          <c:orientation val="minMax"/>
          <c:max val="25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0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Average </a:t>
                </a:r>
                <a:r>
                  <a:rPr lang="en-US" sz="10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tumor </a:t>
                </a:r>
                <a:r>
                  <a:rPr lang="en-US" sz="1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volume (mm3)</a:t>
                </a:r>
              </a:p>
            </c:rich>
          </c:tx>
          <c:layout>
            <c:manualLayout>
              <c:xMode val="edge"/>
              <c:yMode val="edge"/>
              <c:x val="2.1034707962505696E-2"/>
              <c:y val="6.3808566724909352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309413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51323002326907"/>
          <c:y val="0.25216996950996984"/>
          <c:w val="0.66078424456472185"/>
          <c:h val="0.67304527569974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Feuil1!$P$118</c:f>
              <c:strCache>
                <c:ptCount val="1"/>
                <c:pt idx="0">
                  <c:v>1-weak</c:v>
                </c:pt>
              </c:strCache>
            </c:strRef>
          </c:tx>
          <c:spPr>
            <a:noFill/>
            <a:ln>
              <a:solidFill>
                <a:schemeClr val="tx1"/>
              </a:solidFill>
            </a:ln>
          </c:spPr>
          <c:invertIfNegative val="0"/>
          <c:cat>
            <c:numRef>
              <c:f>Feuil1!$Q$117:$U$117</c:f>
              <c:numCache>
                <c:formatCode>General</c:formatCode>
                <c:ptCount val="5"/>
              </c:numCache>
            </c:numRef>
          </c:cat>
          <c:val>
            <c:numRef>
              <c:f>Feuil1!$Q$118:$U$118</c:f>
              <c:numCache>
                <c:formatCode>General</c:formatCode>
                <c:ptCount val="5"/>
                <c:pt idx="0" formatCode="0.0">
                  <c:v>46.666666666666664</c:v>
                </c:pt>
                <c:pt idx="1">
                  <c:v>50</c:v>
                </c:pt>
                <c:pt idx="2">
                  <c:v>40</c:v>
                </c:pt>
                <c:pt idx="3">
                  <c:v>25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Feuil1!$P$119</c:f>
              <c:strCache>
                <c:ptCount val="1"/>
                <c:pt idx="0">
                  <c:v>2-moderate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Feuil1!$Q$117:$U$117</c:f>
              <c:numCache>
                <c:formatCode>General</c:formatCode>
                <c:ptCount val="5"/>
              </c:numCache>
            </c:numRef>
          </c:cat>
          <c:val>
            <c:numRef>
              <c:f>Feuil1!$Q$119:$U$119</c:f>
              <c:numCache>
                <c:formatCode>General</c:formatCode>
                <c:ptCount val="5"/>
                <c:pt idx="0" formatCode="0.0">
                  <c:v>53.333333333333336</c:v>
                </c:pt>
                <c:pt idx="1">
                  <c:v>50</c:v>
                </c:pt>
                <c:pt idx="2">
                  <c:v>60</c:v>
                </c:pt>
                <c:pt idx="3">
                  <c:v>12.5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Feuil1!$P$120</c:f>
              <c:strCache>
                <c:ptCount val="1"/>
                <c:pt idx="0">
                  <c:v>3/4-highly significant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numRef>
              <c:f>Feuil1!$Q$117:$U$117</c:f>
              <c:numCache>
                <c:formatCode>General</c:formatCode>
                <c:ptCount val="5"/>
              </c:numCache>
            </c:numRef>
          </c:cat>
          <c:val>
            <c:numRef>
              <c:f>Feuil1!$Q$120:$U$120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62.5</c:v>
                </c:pt>
                <c:pt idx="4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390848"/>
        <c:axId val="131397120"/>
      </c:barChart>
      <c:catAx>
        <c:axId val="131390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1200000"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31397120"/>
        <c:crosses val="autoZero"/>
        <c:auto val="1"/>
        <c:lblAlgn val="ctr"/>
        <c:lblOffset val="100"/>
        <c:noMultiLvlLbl val="0"/>
      </c:catAx>
      <c:valAx>
        <c:axId val="131397120"/>
        <c:scaling>
          <c:orientation val="minMax"/>
          <c:max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% of Animals</a:t>
                </a:r>
              </a:p>
            </c:rich>
          </c:tx>
          <c:layout>
            <c:manualLayout>
              <c:xMode val="edge"/>
              <c:yMode val="edge"/>
              <c:x val="3.8749100720738283E-2"/>
              <c:y val="0.3101860187040553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31390848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2110728174620153"/>
          <c:y val="0"/>
          <c:w val="0.27889271825379847"/>
          <c:h val="0.21089310582755663"/>
        </c:manualLayout>
      </c:layout>
      <c:overlay val="0"/>
      <c:txPr>
        <a:bodyPr/>
        <a:lstStyle/>
        <a:p>
          <a:pPr>
            <a:defRPr baseline="0">
              <a:latin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54396325459316"/>
          <c:y val="3.75116652085156E-2"/>
          <c:w val="0.61180271216097992"/>
          <c:h val="0.7909529017206182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Vehicle</c:v>
                </c:pt>
              </c:strCache>
            </c:strRef>
          </c:tx>
          <c:spPr>
            <a:ln w="19050">
              <a:solidFill>
                <a:schemeClr val="bg1">
                  <a:lumMod val="75000"/>
                </a:schemeClr>
              </a:solidFill>
            </a:ln>
          </c:spPr>
          <c:marker>
            <c:symbol val="diamond"/>
            <c:size val="5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marker>
          <c:errBars>
            <c:errDir val="y"/>
            <c:errBarType val="plus"/>
            <c:errValType val="cust"/>
            <c:noEndCap val="0"/>
            <c:plus>
              <c:numRef>
                <c:f>(Sheet1!$C$10:$H$10,Sheet1!$J$10,Sheet1!$L$10:$M$10)</c:f>
                <c:numCache>
                  <c:formatCode>General</c:formatCode>
                  <c:ptCount val="9"/>
                  <c:pt idx="0">
                    <c:v>2.2685636319885218</c:v>
                  </c:pt>
                  <c:pt idx="1">
                    <c:v>1.7762989881318108</c:v>
                  </c:pt>
                  <c:pt idx="2">
                    <c:v>1.4984118576806897</c:v>
                  </c:pt>
                  <c:pt idx="3">
                    <c:v>1.5796322658258459</c:v>
                  </c:pt>
                  <c:pt idx="4">
                    <c:v>1.6329931618554521</c:v>
                  </c:pt>
                  <c:pt idx="5">
                    <c:v>1.863509234392646</c:v>
                  </c:pt>
                  <c:pt idx="6">
                    <c:v>1.8073922282301278</c:v>
                  </c:pt>
                  <c:pt idx="7">
                    <c:v>2.2949219304078006</c:v>
                  </c:pt>
                  <c:pt idx="8">
                    <c:v>2.3964259101539405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xVal>
            <c:numRef>
              <c:f>Sheet1!$C$2:$M$2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18</c:v>
                </c:pt>
                <c:pt idx="10">
                  <c:v>21</c:v>
                </c:pt>
              </c:numCache>
            </c:numRef>
          </c:xVal>
          <c:yVal>
            <c:numRef>
              <c:f>Sheet1!$C$3:$M$3</c:f>
              <c:numCache>
                <c:formatCode>0.00</c:formatCode>
                <c:ptCount val="11"/>
                <c:pt idx="0">
                  <c:v>24.526666666666667</c:v>
                </c:pt>
                <c:pt idx="1">
                  <c:v>25.966666666666665</c:v>
                </c:pt>
                <c:pt idx="2">
                  <c:v>26.933333333333334</c:v>
                </c:pt>
                <c:pt idx="3">
                  <c:v>25.933333333333334</c:v>
                </c:pt>
                <c:pt idx="4">
                  <c:v>27.333333333333332</c:v>
                </c:pt>
                <c:pt idx="5">
                  <c:v>27.286666666666669</c:v>
                </c:pt>
                <c:pt idx="7">
                  <c:v>26.533333333333335</c:v>
                </c:pt>
                <c:pt idx="9">
                  <c:v>27.466666666666665</c:v>
                </c:pt>
                <c:pt idx="10">
                  <c:v>26.8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Sheet1!$B$4</c:f>
              <c:strCache>
                <c:ptCount val="1"/>
                <c:pt idx="0">
                  <c:v>DT01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errBars>
            <c:errDir val="y"/>
            <c:errBarType val="plus"/>
            <c:errValType val="cust"/>
            <c:noEndCap val="0"/>
            <c:plus>
              <c:numRef>
                <c:f>(Sheet1!$C$11:$I$11,Sheet1!$K$11:$M$11)</c:f>
                <c:numCache>
                  <c:formatCode>General</c:formatCode>
                  <c:ptCount val="10"/>
                  <c:pt idx="0">
                    <c:v>1.2064640713902575</c:v>
                  </c:pt>
                  <c:pt idx="1">
                    <c:v>1.7025797419732733</c:v>
                  </c:pt>
                  <c:pt idx="2">
                    <c:v>1.6465452046971292</c:v>
                  </c:pt>
                  <c:pt idx="3">
                    <c:v>1.247219128924647</c:v>
                  </c:pt>
                  <c:pt idx="4">
                    <c:v>1.0801234497346435</c:v>
                  </c:pt>
                  <c:pt idx="5">
                    <c:v>0.96609178307929588</c:v>
                  </c:pt>
                  <c:pt idx="6">
                    <c:v>1.1005049346146116</c:v>
                  </c:pt>
                  <c:pt idx="7">
                    <c:v>1.0540925533894598</c:v>
                  </c:pt>
                  <c:pt idx="8">
                    <c:v>1.3165611772087666</c:v>
                  </c:pt>
                  <c:pt idx="9">
                    <c:v>1.8135294011647256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xVal>
            <c:numRef>
              <c:f>Sheet1!$C$2:$M$2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18</c:v>
                </c:pt>
                <c:pt idx="10">
                  <c:v>21</c:v>
                </c:pt>
              </c:numCache>
            </c:numRef>
          </c:xVal>
          <c:yVal>
            <c:numRef>
              <c:f>Sheet1!$C$4:$M$4</c:f>
              <c:numCache>
                <c:formatCode>General</c:formatCode>
                <c:ptCount val="11"/>
                <c:pt idx="0">
                  <c:v>25.8</c:v>
                </c:pt>
                <c:pt idx="1">
                  <c:v>27.29</c:v>
                </c:pt>
                <c:pt idx="2">
                  <c:v>27.6</c:v>
                </c:pt>
                <c:pt idx="3">
                  <c:v>27</c:v>
                </c:pt>
                <c:pt idx="4">
                  <c:v>27.5</c:v>
                </c:pt>
                <c:pt idx="5">
                  <c:v>28.6</c:v>
                </c:pt>
                <c:pt idx="6">
                  <c:v>28.1</c:v>
                </c:pt>
                <c:pt idx="8">
                  <c:v>29</c:v>
                </c:pt>
                <c:pt idx="9">
                  <c:v>28.8</c:v>
                </c:pt>
                <c:pt idx="10">
                  <c:v>29.8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Sheet1!$B$5</c:f>
              <c:strCache>
                <c:ptCount val="1"/>
                <c:pt idx="0">
                  <c:v>CT</c:v>
                </c:pt>
              </c:strCache>
            </c:strRef>
          </c:tx>
          <c:spPr>
            <a:ln w="19050">
              <a:solidFill>
                <a:schemeClr val="bg1">
                  <a:lumMod val="50000"/>
                </a:schemeClr>
              </a:solidFill>
            </a:ln>
          </c:spPr>
          <c:marker>
            <c:symbol val="triangle"/>
            <c:size val="5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marker>
          <c:errBars>
            <c:errDir val="y"/>
            <c:errBarType val="plus"/>
            <c:errValType val="cust"/>
            <c:noEndCap val="0"/>
            <c:plus>
              <c:numRef>
                <c:f>(Sheet1!$C$12:$H$12,Sheet1!$J$12,Sheet1!$L$12:$M$12)</c:f>
                <c:numCache>
                  <c:formatCode>General</c:formatCode>
                  <c:ptCount val="9"/>
                  <c:pt idx="0">
                    <c:v>2.0655911179772888</c:v>
                  </c:pt>
                  <c:pt idx="1">
                    <c:v>1.2912095965497712</c:v>
                  </c:pt>
                  <c:pt idx="2">
                    <c:v>1.3984117975602022</c:v>
                  </c:pt>
                  <c:pt idx="3">
                    <c:v>1.7126976771553508</c:v>
                  </c:pt>
                  <c:pt idx="4">
                    <c:v>2.0110804171997811</c:v>
                  </c:pt>
                  <c:pt idx="5">
                    <c:v>1.5884653670200748</c:v>
                  </c:pt>
                  <c:pt idx="6">
                    <c:v>1.1737877907772674</c:v>
                  </c:pt>
                  <c:pt idx="7">
                    <c:v>1.2649110640673518</c:v>
                  </c:pt>
                  <c:pt idx="8">
                    <c:v>1.2516655570345725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xVal>
            <c:numRef>
              <c:f>Sheet1!$C$2:$M$2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18</c:v>
                </c:pt>
                <c:pt idx="10">
                  <c:v>21</c:v>
                </c:pt>
              </c:numCache>
            </c:numRef>
          </c:xVal>
          <c:yVal>
            <c:numRef>
              <c:f>Sheet1!$C$5:$M$5</c:f>
              <c:numCache>
                <c:formatCode>General</c:formatCode>
                <c:ptCount val="11"/>
                <c:pt idx="0">
                  <c:v>25.6</c:v>
                </c:pt>
                <c:pt idx="1">
                  <c:v>24.25</c:v>
                </c:pt>
                <c:pt idx="2">
                  <c:v>24.2</c:v>
                </c:pt>
                <c:pt idx="3">
                  <c:v>24.4</c:v>
                </c:pt>
                <c:pt idx="4">
                  <c:v>26.4</c:v>
                </c:pt>
                <c:pt idx="5">
                  <c:v>25.910000000000004</c:v>
                </c:pt>
                <c:pt idx="7">
                  <c:v>25.6</c:v>
                </c:pt>
                <c:pt idx="9">
                  <c:v>26.4</c:v>
                </c:pt>
                <c:pt idx="10">
                  <c:v>25.7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Sheet1!$B$6</c:f>
              <c:strCache>
                <c:ptCount val="1"/>
                <c:pt idx="0">
                  <c:v>DT01+CT 2h</c:v>
                </c:pt>
              </c:strCache>
            </c:strRef>
          </c:tx>
          <c:spPr>
            <a:ln w="1905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x"/>
            <c:size val="5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marker>
          <c:errBars>
            <c:errDir val="y"/>
            <c:errBarType val="plus"/>
            <c:errValType val="cust"/>
            <c:noEndCap val="0"/>
            <c:plus>
              <c:numRef>
                <c:f>(Sheet1!$C$13:$H$13,Sheet1!$J$13,Sheet1!$L$13:$M$13)</c:f>
                <c:numCache>
                  <c:formatCode>General</c:formatCode>
                  <c:ptCount val="9"/>
                  <c:pt idx="0">
                    <c:v>1.3984117975602022</c:v>
                  </c:pt>
                  <c:pt idx="1">
                    <c:v>1.2573782247199927</c:v>
                  </c:pt>
                  <c:pt idx="2">
                    <c:v>1.5634719199411433</c:v>
                  </c:pt>
                  <c:pt idx="3">
                    <c:v>1.567021236472421</c:v>
                  </c:pt>
                  <c:pt idx="4">
                    <c:v>1.509230856356236</c:v>
                  </c:pt>
                  <c:pt idx="5">
                    <c:v>1.080174882960059</c:v>
                  </c:pt>
                  <c:pt idx="6">
                    <c:v>0.94280904158206336</c:v>
                  </c:pt>
                  <c:pt idx="7">
                    <c:v>1.1972189997378646</c:v>
                  </c:pt>
                  <c:pt idx="8">
                    <c:v>1.6865480854231356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xVal>
            <c:numRef>
              <c:f>Sheet1!$C$2:$M$2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18</c:v>
                </c:pt>
                <c:pt idx="10">
                  <c:v>21</c:v>
                </c:pt>
              </c:numCache>
            </c:numRef>
          </c:xVal>
          <c:yVal>
            <c:numRef>
              <c:f>Sheet1!$C$6:$M$6</c:f>
              <c:numCache>
                <c:formatCode>General</c:formatCode>
                <c:ptCount val="11"/>
                <c:pt idx="0">
                  <c:v>23.8</c:v>
                </c:pt>
                <c:pt idx="1">
                  <c:v>24.089999999999996</c:v>
                </c:pt>
                <c:pt idx="2">
                  <c:v>25</c:v>
                </c:pt>
                <c:pt idx="3">
                  <c:v>24.3</c:v>
                </c:pt>
                <c:pt idx="4">
                  <c:v>26.5</c:v>
                </c:pt>
                <c:pt idx="5">
                  <c:v>25.97</c:v>
                </c:pt>
                <c:pt idx="7">
                  <c:v>26</c:v>
                </c:pt>
                <c:pt idx="9">
                  <c:v>26.9</c:v>
                </c:pt>
                <c:pt idx="10">
                  <c:v>25.8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Sheet1!$B$7</c:f>
              <c:strCache>
                <c:ptCount val="1"/>
                <c:pt idx="0">
                  <c:v>DT01+CT 4h</c:v>
                </c:pt>
              </c:strCache>
            </c:strRef>
          </c:tx>
          <c:spPr>
            <a:ln w="19050">
              <a:solidFill>
                <a:schemeClr val="tx1"/>
              </a:solidFill>
              <a:prstDash val="sysDash"/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errBars>
            <c:errDir val="y"/>
            <c:errBarType val="plus"/>
            <c:errValType val="cust"/>
            <c:noEndCap val="0"/>
            <c:plus>
              <c:numRef>
                <c:f>(Sheet1!$C$14:$H$14,Sheet1!$J$14,Sheet1!$L$14:$M$14)</c:f>
                <c:numCache>
                  <c:formatCode>General</c:formatCode>
                  <c:ptCount val="9"/>
                  <c:pt idx="0">
                    <c:v>1.2692955176439846</c:v>
                  </c:pt>
                  <c:pt idx="1">
                    <c:v>0.97576181064392553</c:v>
                  </c:pt>
                  <c:pt idx="2">
                    <c:v>0.67494855771055284</c:v>
                  </c:pt>
                  <c:pt idx="3">
                    <c:v>1.0540925533894598</c:v>
                  </c:pt>
                  <c:pt idx="4">
                    <c:v>1.1352924243950935</c:v>
                  </c:pt>
                  <c:pt idx="5">
                    <c:v>1.517637052203926</c:v>
                  </c:pt>
                  <c:pt idx="6">
                    <c:v>1.3703203194062978</c:v>
                  </c:pt>
                  <c:pt idx="7">
                    <c:v>1.636391694484477</c:v>
                  </c:pt>
                  <c:pt idx="8">
                    <c:v>1.873795909674026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xVal>
            <c:numRef>
              <c:f>Sheet1!$C$2:$M$2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18</c:v>
                </c:pt>
                <c:pt idx="10">
                  <c:v>21</c:v>
                </c:pt>
              </c:numCache>
            </c:numRef>
          </c:xVal>
          <c:yVal>
            <c:numRef>
              <c:f>Sheet1!$C$7:$M$7</c:f>
              <c:numCache>
                <c:formatCode>General</c:formatCode>
                <c:ptCount val="11"/>
                <c:pt idx="0">
                  <c:v>23.5</c:v>
                </c:pt>
                <c:pt idx="1">
                  <c:v>24.41</c:v>
                </c:pt>
                <c:pt idx="2">
                  <c:v>24.3</c:v>
                </c:pt>
                <c:pt idx="3">
                  <c:v>24</c:v>
                </c:pt>
                <c:pt idx="4">
                  <c:v>25.8</c:v>
                </c:pt>
                <c:pt idx="5">
                  <c:v>26.089999999999996</c:v>
                </c:pt>
                <c:pt idx="7">
                  <c:v>25.9</c:v>
                </c:pt>
                <c:pt idx="9">
                  <c:v>26.7</c:v>
                </c:pt>
                <c:pt idx="10">
                  <c:v>26.2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262080"/>
        <c:axId val="123264000"/>
      </c:scatterChart>
      <c:valAx>
        <c:axId val="123262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0">
                    <a:latin typeface="Arial" panose="020B0604020202020204" pitchFamily="34" charset="0"/>
                    <a:cs typeface="Arial" panose="020B0604020202020204" pitchFamily="34" charset="0"/>
                  </a:rPr>
                  <a:t>Days post treatment</a:t>
                </a:r>
              </a:p>
            </c:rich>
          </c:tx>
          <c:layout>
            <c:manualLayout>
              <c:xMode val="edge"/>
              <c:yMode val="edge"/>
              <c:x val="0.30513976377952756"/>
              <c:y val="0.9074074074074074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3264000"/>
        <c:crosses val="autoZero"/>
        <c:crossBetween val="midCat"/>
      </c:valAx>
      <c:valAx>
        <c:axId val="123264000"/>
        <c:scaling>
          <c:orientation val="minMax"/>
          <c:max val="4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Weight</a:t>
                </a:r>
                <a:r>
                  <a:rPr lang="en-US" sz="1200" b="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(g)</a:t>
                </a:r>
                <a:endParaRPr lang="en-US" sz="12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1.6097112860892389E-2"/>
              <c:y val="0.2678142315543890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3262080"/>
        <c:crosses val="autoZero"/>
        <c:crossBetween val="midCat"/>
        <c:majorUnit val="10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68398556430446189"/>
          <c:y val="0.25829943132108485"/>
          <c:w val="0.31601443569553805"/>
          <c:h val="0.48803040244969381"/>
        </c:manualLayout>
      </c:layout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088435439612301"/>
          <c:y val="5.8848742929382102E-2"/>
          <c:w val="0.726612205378669"/>
          <c:h val="0.80836533449192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AST!$A$33</c:f>
              <c:strCache>
                <c:ptCount val="1"/>
                <c:pt idx="0">
                  <c:v>NT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errBars>
            <c:errBarType val="plus"/>
            <c:errValType val="cust"/>
            <c:noEndCap val="0"/>
            <c:plus>
              <c:numRef>
                <c:f>AST!$G$9:$I$9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0.18977279661582899</c:v>
                  </c:pt>
                  <c:pt idx="2">
                    <c:v>0.57094490821431298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AST!$B$32:$D$32</c:f>
              <c:strCache>
                <c:ptCount val="3"/>
                <c:pt idx="0">
                  <c:v>D0</c:v>
                </c:pt>
                <c:pt idx="1">
                  <c:v>D4</c:v>
                </c:pt>
                <c:pt idx="2">
                  <c:v>D18</c:v>
                </c:pt>
              </c:strCache>
            </c:strRef>
          </c:cat>
          <c:val>
            <c:numRef>
              <c:f>AST!$B$33:$D$33</c:f>
              <c:numCache>
                <c:formatCode>General</c:formatCode>
                <c:ptCount val="3"/>
                <c:pt idx="0">
                  <c:v>1</c:v>
                </c:pt>
                <c:pt idx="1">
                  <c:v>1.8111888111888119</c:v>
                </c:pt>
                <c:pt idx="2">
                  <c:v>3.1072261072261078</c:v>
                </c:pt>
              </c:numCache>
            </c:numRef>
          </c:val>
        </c:ser>
        <c:ser>
          <c:idx val="1"/>
          <c:order val="1"/>
          <c:tx>
            <c:strRef>
              <c:f>AST!$A$34</c:f>
              <c:strCache>
                <c:ptCount val="1"/>
                <c:pt idx="0">
                  <c:v>DT01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AST!$G$19:$I$19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0.509102862808676</c:v>
                  </c:pt>
                  <c:pt idx="2">
                    <c:v>0.62029544405331005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AST!$B$32:$D$32</c:f>
              <c:strCache>
                <c:ptCount val="3"/>
                <c:pt idx="0">
                  <c:v>D0</c:v>
                </c:pt>
                <c:pt idx="1">
                  <c:v>D4</c:v>
                </c:pt>
                <c:pt idx="2">
                  <c:v>D18</c:v>
                </c:pt>
              </c:strCache>
            </c:strRef>
          </c:cat>
          <c:val>
            <c:numRef>
              <c:f>AST!$B$34:$D$34</c:f>
              <c:numCache>
                <c:formatCode>General</c:formatCode>
                <c:ptCount val="3"/>
                <c:pt idx="0">
                  <c:v>1</c:v>
                </c:pt>
                <c:pt idx="1">
                  <c:v>2.3160839160839148</c:v>
                </c:pt>
                <c:pt idx="2">
                  <c:v>2.616317016317018</c:v>
                </c:pt>
              </c:numCache>
            </c:numRef>
          </c:val>
        </c:ser>
        <c:ser>
          <c:idx val="2"/>
          <c:order val="2"/>
          <c:tx>
            <c:strRef>
              <c:f>AST!$A$35</c:f>
              <c:strCache>
                <c:ptCount val="1"/>
                <c:pt idx="0">
                  <c:v>DT01+OXA+5FU 4hr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AST!$G$31:$I$31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0.81323857522752896</c:v>
                  </c:pt>
                  <c:pt idx="2">
                    <c:v>1.3482562619416549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AST!$B$32:$D$32</c:f>
              <c:strCache>
                <c:ptCount val="3"/>
                <c:pt idx="0">
                  <c:v>D0</c:v>
                </c:pt>
                <c:pt idx="1">
                  <c:v>D4</c:v>
                </c:pt>
                <c:pt idx="2">
                  <c:v>D18</c:v>
                </c:pt>
              </c:strCache>
            </c:strRef>
          </c:cat>
          <c:val>
            <c:numRef>
              <c:f>AST!$B$35:$D$35</c:f>
              <c:numCache>
                <c:formatCode>General</c:formatCode>
                <c:ptCount val="3"/>
                <c:pt idx="0">
                  <c:v>1</c:v>
                </c:pt>
                <c:pt idx="1">
                  <c:v>2.6163170163170171</c:v>
                </c:pt>
                <c:pt idx="2">
                  <c:v>4.6023310023310007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363392"/>
        <c:axId val="136377472"/>
      </c:barChart>
      <c:catAx>
        <c:axId val="136363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36377472"/>
        <c:crosses val="autoZero"/>
        <c:auto val="1"/>
        <c:lblAlgn val="ctr"/>
        <c:lblOffset val="100"/>
        <c:noMultiLvlLbl val="0"/>
      </c:catAx>
      <c:valAx>
        <c:axId val="136377472"/>
        <c:scaling>
          <c:orientation val="minMax"/>
          <c:max val="8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0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0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Ratio </a:t>
                </a:r>
                <a:r>
                  <a:rPr lang="en-US" sz="1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Tn/T0</a:t>
                </a:r>
              </a:p>
            </c:rich>
          </c:tx>
          <c:layout>
            <c:manualLayout>
              <c:xMode val="edge"/>
              <c:yMode val="edge"/>
              <c:x val="6.2170904987372102E-3"/>
              <c:y val="0.284674043105884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36363392"/>
        <c:crosses val="autoZero"/>
        <c:crossBetween val="between"/>
        <c:majorUnit val="2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ALT!$A$32</c:f>
              <c:strCache>
                <c:ptCount val="1"/>
                <c:pt idx="0">
                  <c:v>NT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errBars>
            <c:errBarType val="plus"/>
            <c:errValType val="cust"/>
            <c:noEndCap val="0"/>
            <c:plus>
              <c:numRef>
                <c:f>ALT!$G$9:$I$9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0.94368358325050505</c:v>
                  </c:pt>
                  <c:pt idx="2">
                    <c:v>2.774226591761296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ALT!$B$31:$D$31</c:f>
              <c:strCache>
                <c:ptCount val="3"/>
                <c:pt idx="0">
                  <c:v>D0</c:v>
                </c:pt>
                <c:pt idx="1">
                  <c:v>D4</c:v>
                </c:pt>
                <c:pt idx="2">
                  <c:v>D18</c:v>
                </c:pt>
              </c:strCache>
            </c:strRef>
          </c:cat>
          <c:val>
            <c:numRef>
              <c:f>ALT!$B$32:$D$32</c:f>
              <c:numCache>
                <c:formatCode>General</c:formatCode>
                <c:ptCount val="3"/>
                <c:pt idx="0">
                  <c:v>1</c:v>
                </c:pt>
                <c:pt idx="1">
                  <c:v>1.6425531914893621</c:v>
                </c:pt>
                <c:pt idx="2">
                  <c:v>3.7276595744680852</c:v>
                </c:pt>
              </c:numCache>
            </c:numRef>
          </c:val>
        </c:ser>
        <c:ser>
          <c:idx val="1"/>
          <c:order val="1"/>
          <c:tx>
            <c:strRef>
              <c:f>ALT!$A$33</c:f>
              <c:strCache>
                <c:ptCount val="1"/>
                <c:pt idx="0">
                  <c:v>DT01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ALT!$G$18:$I$18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1.146411726250306</c:v>
                  </c:pt>
                  <c:pt idx="2">
                    <c:v>0.85233946951858996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ALT!$B$31:$D$31</c:f>
              <c:strCache>
                <c:ptCount val="3"/>
                <c:pt idx="0">
                  <c:v>D0</c:v>
                </c:pt>
                <c:pt idx="1">
                  <c:v>D4</c:v>
                </c:pt>
                <c:pt idx="2">
                  <c:v>D18</c:v>
                </c:pt>
              </c:strCache>
            </c:strRef>
          </c:cat>
          <c:val>
            <c:numRef>
              <c:f>ALT!$B$33:$D$33</c:f>
              <c:numCache>
                <c:formatCode>General</c:formatCode>
                <c:ptCount val="3"/>
                <c:pt idx="0">
                  <c:v>1</c:v>
                </c:pt>
                <c:pt idx="1">
                  <c:v>3.4212765957446791</c:v>
                </c:pt>
                <c:pt idx="2">
                  <c:v>2.5617021276595739</c:v>
                </c:pt>
              </c:numCache>
            </c:numRef>
          </c:val>
        </c:ser>
        <c:ser>
          <c:idx val="2"/>
          <c:order val="2"/>
          <c:tx>
            <c:strRef>
              <c:f>ALT!$A$34</c:f>
              <c:strCache>
                <c:ptCount val="1"/>
                <c:pt idx="0">
                  <c:v>DT01+OXA+5FU 4hr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ALT!$G$30:$I$30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1.8222009982557821</c:v>
                  </c:pt>
                  <c:pt idx="2">
                    <c:v>2.3879886545785038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ALT!$B$31:$D$31</c:f>
              <c:strCache>
                <c:ptCount val="3"/>
                <c:pt idx="0">
                  <c:v>D0</c:v>
                </c:pt>
                <c:pt idx="1">
                  <c:v>D4</c:v>
                </c:pt>
                <c:pt idx="2">
                  <c:v>D18</c:v>
                </c:pt>
              </c:strCache>
            </c:strRef>
          </c:cat>
          <c:val>
            <c:numRef>
              <c:f>ALT!$B$34:$D$34</c:f>
              <c:numCache>
                <c:formatCode>General</c:formatCode>
                <c:ptCount val="3"/>
                <c:pt idx="0">
                  <c:v>1</c:v>
                </c:pt>
                <c:pt idx="1">
                  <c:v>3.2680851063829799</c:v>
                </c:pt>
                <c:pt idx="2">
                  <c:v>5.1574468085106364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483584"/>
        <c:axId val="136485120"/>
      </c:barChart>
      <c:catAx>
        <c:axId val="136483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36485120"/>
        <c:crosses val="autoZero"/>
        <c:auto val="1"/>
        <c:lblAlgn val="ctr"/>
        <c:lblOffset val="100"/>
        <c:noMultiLvlLbl val="0"/>
      </c:catAx>
      <c:valAx>
        <c:axId val="136485120"/>
        <c:scaling>
          <c:orientation val="minMax"/>
          <c:max val="8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36483584"/>
        <c:crosses val="autoZero"/>
        <c:crossBetween val="between"/>
        <c:majorUnit val="2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09607118854199"/>
          <c:y val="5.1400554097404502E-2"/>
          <c:w val="0.73753028274313503"/>
          <c:h val="0.855767716535433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ALP!$A$32</c:f>
              <c:strCache>
                <c:ptCount val="1"/>
                <c:pt idx="0">
                  <c:v>NT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errBars>
            <c:errBarType val="plus"/>
            <c:errValType val="cust"/>
            <c:noEndCap val="0"/>
            <c:plus>
              <c:numRef>
                <c:f>ALP!$G$9:$I$9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0.63521673251352595</c:v>
                  </c:pt>
                  <c:pt idx="2">
                    <c:v>0.30377382615263399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ALP!$B$31:$D$31</c:f>
              <c:strCache>
                <c:ptCount val="3"/>
                <c:pt idx="0">
                  <c:v>D0</c:v>
                </c:pt>
                <c:pt idx="1">
                  <c:v>D4</c:v>
                </c:pt>
                <c:pt idx="2">
                  <c:v>D18</c:v>
                </c:pt>
              </c:strCache>
            </c:strRef>
          </c:cat>
          <c:val>
            <c:numRef>
              <c:f>ALP!$B$32:$D$32</c:f>
              <c:numCache>
                <c:formatCode>General</c:formatCode>
                <c:ptCount val="3"/>
                <c:pt idx="0">
                  <c:v>1</c:v>
                </c:pt>
                <c:pt idx="1">
                  <c:v>1.0258620689655169</c:v>
                </c:pt>
                <c:pt idx="2">
                  <c:v>1.1362068965517249</c:v>
                </c:pt>
              </c:numCache>
            </c:numRef>
          </c:val>
        </c:ser>
        <c:ser>
          <c:idx val="1"/>
          <c:order val="1"/>
          <c:tx>
            <c:strRef>
              <c:f>ALP!$A$33</c:f>
              <c:strCache>
                <c:ptCount val="1"/>
                <c:pt idx="0">
                  <c:v>DT01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ALP!$G$18:$I$18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0.39695444318501899</c:v>
                  </c:pt>
                  <c:pt idx="2">
                    <c:v>0.136223263966401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ALP!$B$31:$D$31</c:f>
              <c:strCache>
                <c:ptCount val="3"/>
                <c:pt idx="0">
                  <c:v>D0</c:v>
                </c:pt>
                <c:pt idx="1">
                  <c:v>D4</c:v>
                </c:pt>
                <c:pt idx="2">
                  <c:v>D18</c:v>
                </c:pt>
              </c:strCache>
            </c:strRef>
          </c:cat>
          <c:val>
            <c:numRef>
              <c:f>ALP!$B$33:$D$33</c:f>
              <c:numCache>
                <c:formatCode>General</c:formatCode>
                <c:ptCount val="3"/>
                <c:pt idx="0">
                  <c:v>1</c:v>
                </c:pt>
                <c:pt idx="1">
                  <c:v>1.0120689655172419</c:v>
                </c:pt>
                <c:pt idx="2">
                  <c:v>0.777586206896552</c:v>
                </c:pt>
              </c:numCache>
            </c:numRef>
          </c:val>
        </c:ser>
        <c:ser>
          <c:idx val="2"/>
          <c:order val="2"/>
          <c:tx>
            <c:strRef>
              <c:f>ALP!$A$34</c:f>
              <c:strCache>
                <c:ptCount val="1"/>
                <c:pt idx="0">
                  <c:v>DT01+OXA+5FU 4hr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ALP!$G$30:$I$30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0.194625314591055</c:v>
                  </c:pt>
                  <c:pt idx="2">
                    <c:v>0.26754709987959702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ALP!$B$31:$D$31</c:f>
              <c:strCache>
                <c:ptCount val="3"/>
                <c:pt idx="0">
                  <c:v>D0</c:v>
                </c:pt>
                <c:pt idx="1">
                  <c:v>D4</c:v>
                </c:pt>
                <c:pt idx="2">
                  <c:v>D18</c:v>
                </c:pt>
              </c:strCache>
            </c:strRef>
          </c:cat>
          <c:val>
            <c:numRef>
              <c:f>ALP!$B$34:$D$34</c:f>
              <c:numCache>
                <c:formatCode>General</c:formatCode>
                <c:ptCount val="3"/>
                <c:pt idx="0">
                  <c:v>1</c:v>
                </c:pt>
                <c:pt idx="1">
                  <c:v>1.041379310344827</c:v>
                </c:pt>
                <c:pt idx="2">
                  <c:v>0.67068965517241397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787264"/>
        <c:axId val="137788800"/>
      </c:barChart>
      <c:catAx>
        <c:axId val="137787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37788800"/>
        <c:crosses val="autoZero"/>
        <c:auto val="1"/>
        <c:lblAlgn val="ctr"/>
        <c:lblOffset val="100"/>
        <c:noMultiLvlLbl val="0"/>
      </c:catAx>
      <c:valAx>
        <c:axId val="137788800"/>
        <c:scaling>
          <c:orientation val="minMax"/>
          <c:max val="8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37787264"/>
        <c:crosses val="autoZero"/>
        <c:crossBetween val="between"/>
        <c:majorUnit val="2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205975321738444"/>
          <c:y val="5.9165360641326631E-2"/>
          <c:w val="0.7197556006321878"/>
          <c:h val="0.7917129291753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AMY!$A$32</c:f>
              <c:strCache>
                <c:ptCount val="1"/>
                <c:pt idx="0">
                  <c:v>NT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errBars>
            <c:errBarType val="plus"/>
            <c:errValType val="cust"/>
            <c:noEndCap val="0"/>
            <c:plus>
              <c:numRef>
                <c:f>AMY!$H$9:$J$9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0.62467983160820895</c:v>
                  </c:pt>
                  <c:pt idx="2">
                    <c:v>0.66333546693416001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AMY!$B$31:$D$31</c:f>
              <c:strCache>
                <c:ptCount val="3"/>
                <c:pt idx="0">
                  <c:v>D0</c:v>
                </c:pt>
                <c:pt idx="1">
                  <c:v>D4</c:v>
                </c:pt>
                <c:pt idx="2">
                  <c:v>D18</c:v>
                </c:pt>
              </c:strCache>
            </c:strRef>
          </c:cat>
          <c:val>
            <c:numRef>
              <c:f>AMY!$B$32:$D$32</c:f>
              <c:numCache>
                <c:formatCode>General</c:formatCode>
                <c:ptCount val="3"/>
                <c:pt idx="0">
                  <c:v>1</c:v>
                </c:pt>
                <c:pt idx="1">
                  <c:v>1.173654211526282</c:v>
                </c:pt>
                <c:pt idx="2">
                  <c:v>1.3981000633312231</c:v>
                </c:pt>
              </c:numCache>
            </c:numRef>
          </c:val>
        </c:ser>
        <c:ser>
          <c:idx val="1"/>
          <c:order val="1"/>
          <c:tx>
            <c:strRef>
              <c:f>AMY!$A$33</c:f>
              <c:strCache>
                <c:ptCount val="1"/>
                <c:pt idx="0">
                  <c:v>DT01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AMY!$H$18:$J$18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0.45398769256983601</c:v>
                  </c:pt>
                  <c:pt idx="2">
                    <c:v>0.12652906213276299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AMY!$B$31:$D$31</c:f>
              <c:strCache>
                <c:ptCount val="3"/>
                <c:pt idx="0">
                  <c:v>D0</c:v>
                </c:pt>
                <c:pt idx="1">
                  <c:v>D4</c:v>
                </c:pt>
                <c:pt idx="2">
                  <c:v>D18</c:v>
                </c:pt>
              </c:strCache>
            </c:strRef>
          </c:cat>
          <c:val>
            <c:numRef>
              <c:f>AMY!$B$33:$D$33</c:f>
              <c:numCache>
                <c:formatCode>General</c:formatCode>
                <c:ptCount val="3"/>
                <c:pt idx="0">
                  <c:v>1</c:v>
                </c:pt>
                <c:pt idx="1">
                  <c:v>1.6852438252058271</c:v>
                </c:pt>
                <c:pt idx="2">
                  <c:v>1.0420519316022809</c:v>
                </c:pt>
              </c:numCache>
            </c:numRef>
          </c:val>
        </c:ser>
        <c:ser>
          <c:idx val="2"/>
          <c:order val="2"/>
          <c:tx>
            <c:strRef>
              <c:f>AMY!$A$34</c:f>
              <c:strCache>
                <c:ptCount val="1"/>
                <c:pt idx="0">
                  <c:v>DT01+OXA+5FU 4hr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AMY!$H$30:$J$30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0.45579551521262701</c:v>
                  </c:pt>
                  <c:pt idx="2">
                    <c:v>0.53414590620472602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AMY!$B$31:$D$31</c:f>
              <c:strCache>
                <c:ptCount val="3"/>
                <c:pt idx="0">
                  <c:v>D0</c:v>
                </c:pt>
                <c:pt idx="1">
                  <c:v>D4</c:v>
                </c:pt>
                <c:pt idx="2">
                  <c:v>D18</c:v>
                </c:pt>
              </c:strCache>
            </c:strRef>
          </c:cat>
          <c:val>
            <c:numRef>
              <c:f>AMY!$B$34:$D$34</c:f>
              <c:numCache>
                <c:formatCode>General</c:formatCode>
                <c:ptCount val="3"/>
                <c:pt idx="0">
                  <c:v>1</c:v>
                </c:pt>
                <c:pt idx="1">
                  <c:v>1.701203293223559</c:v>
                </c:pt>
                <c:pt idx="2">
                  <c:v>1.380113996200127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733632"/>
        <c:axId val="137735168"/>
      </c:barChart>
      <c:catAx>
        <c:axId val="137733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37735168"/>
        <c:crosses val="autoZero"/>
        <c:auto val="1"/>
        <c:lblAlgn val="ctr"/>
        <c:lblOffset val="100"/>
        <c:noMultiLvlLbl val="0"/>
      </c:catAx>
      <c:valAx>
        <c:axId val="137735168"/>
        <c:scaling>
          <c:orientation val="minMax"/>
          <c:max val="8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AU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Ratio </a:t>
                </a:r>
                <a:r>
                  <a:rPr lang="en-AU" b="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Tn</a:t>
                </a:r>
                <a:r>
                  <a:rPr lang="en-AU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/T0</a:t>
                </a:r>
                <a:endParaRPr lang="en-AU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37733632"/>
        <c:crosses val="autoZero"/>
        <c:crossBetween val="between"/>
        <c:majorUnit val="2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TBIL!$A$32</c:f>
              <c:strCache>
                <c:ptCount val="1"/>
                <c:pt idx="0">
                  <c:v>NT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errBars>
            <c:errBarType val="plus"/>
            <c:errValType val="cust"/>
            <c:noEndCap val="0"/>
            <c:plus>
              <c:numRef>
                <c:f>TBIL!$H$9:$J$9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9.0449732598278404E-2</c:v>
                  </c:pt>
                  <c:pt idx="2">
                    <c:v>0.202251750636429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TBIL!$B$31:$D$31</c:f>
              <c:strCache>
                <c:ptCount val="3"/>
                <c:pt idx="0">
                  <c:v>D0</c:v>
                </c:pt>
                <c:pt idx="1">
                  <c:v>D4</c:v>
                </c:pt>
                <c:pt idx="2">
                  <c:v>D18</c:v>
                </c:pt>
              </c:strCache>
            </c:strRef>
          </c:cat>
          <c:val>
            <c:numRef>
              <c:f>TBIL!$B$32:$D$32</c:f>
              <c:numCache>
                <c:formatCode>General</c:formatCode>
                <c:ptCount val="3"/>
                <c:pt idx="0">
                  <c:v>1</c:v>
                </c:pt>
                <c:pt idx="1">
                  <c:v>0.99459459459459498</c:v>
                </c:pt>
                <c:pt idx="2">
                  <c:v>0.86486486486486502</c:v>
                </c:pt>
              </c:numCache>
            </c:numRef>
          </c:val>
        </c:ser>
        <c:ser>
          <c:idx val="1"/>
          <c:order val="1"/>
          <c:tx>
            <c:strRef>
              <c:f>TBIL!$A$33</c:f>
              <c:strCache>
                <c:ptCount val="1"/>
                <c:pt idx="0">
                  <c:v>DT01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TBIL!$H$18:$J$18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0.118426498920036</c:v>
                  </c:pt>
                  <c:pt idx="2">
                    <c:v>4.8347415729725202E-2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TBIL!$B$31:$D$31</c:f>
              <c:strCache>
                <c:ptCount val="3"/>
                <c:pt idx="0">
                  <c:v>D0</c:v>
                </c:pt>
                <c:pt idx="1">
                  <c:v>D4</c:v>
                </c:pt>
                <c:pt idx="2">
                  <c:v>D18</c:v>
                </c:pt>
              </c:strCache>
            </c:strRef>
          </c:cat>
          <c:val>
            <c:numRef>
              <c:f>TBIL!$B$33:$D$33</c:f>
              <c:numCache>
                <c:formatCode>General</c:formatCode>
                <c:ptCount val="3"/>
                <c:pt idx="0">
                  <c:v>1</c:v>
                </c:pt>
                <c:pt idx="1">
                  <c:v>1.102702702702703</c:v>
                </c:pt>
                <c:pt idx="2">
                  <c:v>0.99459459459459498</c:v>
                </c:pt>
              </c:numCache>
            </c:numRef>
          </c:val>
        </c:ser>
        <c:ser>
          <c:idx val="2"/>
          <c:order val="2"/>
          <c:tx>
            <c:strRef>
              <c:f>TBIL!$A$34</c:f>
              <c:strCache>
                <c:ptCount val="1"/>
                <c:pt idx="0">
                  <c:v>DT01+OXA+5FU 4hr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TBIL!$H$30:$J$30</c:f>
                <c:numCache>
                  <c:formatCode>General</c:formatCode>
                  <c:ptCount val="3"/>
                  <c:pt idx="0">
                    <c:v>0</c:v>
                  </c:pt>
                  <c:pt idx="1">
                    <c:v>9.0449732598278404E-2</c:v>
                  </c:pt>
                  <c:pt idx="2">
                    <c:v>5.9213249460017998E-2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TBIL!$B$31:$D$31</c:f>
              <c:strCache>
                <c:ptCount val="3"/>
                <c:pt idx="0">
                  <c:v>D0</c:v>
                </c:pt>
                <c:pt idx="1">
                  <c:v>D4</c:v>
                </c:pt>
                <c:pt idx="2">
                  <c:v>D18</c:v>
                </c:pt>
              </c:strCache>
            </c:strRef>
          </c:cat>
          <c:val>
            <c:numRef>
              <c:f>TBIL!$B$34:$D$34</c:f>
              <c:numCache>
                <c:formatCode>General</c:formatCode>
                <c:ptCount val="3"/>
                <c:pt idx="0">
                  <c:v>1</c:v>
                </c:pt>
                <c:pt idx="1">
                  <c:v>1.102702702702703</c:v>
                </c:pt>
                <c:pt idx="2">
                  <c:v>1.0162162162162161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565184"/>
        <c:axId val="123655680"/>
      </c:barChart>
      <c:catAx>
        <c:axId val="123565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3655680"/>
        <c:crosses val="autoZero"/>
        <c:auto val="1"/>
        <c:lblAlgn val="ctr"/>
        <c:lblOffset val="100"/>
        <c:noMultiLvlLbl val="0"/>
      </c:catAx>
      <c:valAx>
        <c:axId val="123655680"/>
        <c:scaling>
          <c:orientation val="minMax"/>
          <c:max val="8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3565184"/>
        <c:crosses val="autoZero"/>
        <c:crossBetween val="between"/>
        <c:majorUnit val="2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0.22581</cdr:x>
      <cdr:y>0.09167</cdr:y>
    </cdr:from>
    <cdr:to>
      <cdr:x>0.82263</cdr:x>
      <cdr:y>0.31881</cdr:y>
    </cdr:to>
    <cdr:grpSp>
      <cdr:nvGrpSpPr>
        <cdr:cNvPr id="2" name="Group 1"/>
        <cdr:cNvGrpSpPr/>
      </cdr:nvGrpSpPr>
      <cdr:grpSpPr>
        <a:xfrm xmlns:a="http://schemas.openxmlformats.org/drawingml/2006/main">
          <a:off x="504064" y="223581"/>
          <a:ext cx="1332250" cy="553990"/>
          <a:chOff x="4293096" y="11774710"/>
          <a:chExt cx="1332255" cy="553998"/>
        </a:xfrm>
      </cdr:grpSpPr>
      <cdr:sp macro="" textlink="">
        <cdr:nvSpPr>
          <cdr:cNvPr id="3" name="TextBox 7"/>
          <cdr:cNvSpPr txBox="1"/>
        </cdr:nvSpPr>
        <cdr:spPr>
          <a:xfrm xmlns:a="http://schemas.openxmlformats.org/drawingml/2006/main">
            <a:off x="4427587" y="11774710"/>
            <a:ext cx="1197764" cy="553998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none" rtlCol="0">
            <a:spAutoFit/>
          </a:bodyPr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</a:p>
          <a:p xmlns:a="http://schemas.openxmlformats.org/drawingml/2006/main"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DT01</a:t>
            </a:r>
          </a:p>
          <a:p xmlns:a="http://schemas.openxmlformats.org/drawingml/2006/main"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DT01+OXA/5-FU </a:t>
            </a:r>
            <a:endParaRPr lang="en-AU" sz="1000" dirty="0">
              <a:latin typeface="Arial" panose="020B0604020202020204" pitchFamily="34" charset="0"/>
              <a:cs typeface="Arial" panose="020B0604020202020204" pitchFamily="34" charset="0"/>
            </a:endParaRPr>
          </a:p>
        </cdr:txBody>
      </cdr:sp>
      <cdr:sp macro="" textlink="">
        <cdr:nvSpPr>
          <cdr:cNvPr id="4" name="Rectangle 3"/>
          <cdr:cNvSpPr/>
        </cdr:nvSpPr>
        <cdr:spPr>
          <a:xfrm xmlns:a="http://schemas.openxmlformats.org/drawingml/2006/main">
            <a:off x="4293096" y="11856243"/>
            <a:ext cx="144016" cy="72008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tx1"/>
          </a:solidFill>
          <a:ln xmlns:a="http://schemas.openxmlformats.org/drawingml/2006/main">
            <a:solidFill>
              <a:schemeClr val="tx1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endParaRPr lang="en-AU"/>
          </a:p>
        </cdr:txBody>
      </cdr:sp>
      <cdr:sp macro="" textlink="">
        <cdr:nvSpPr>
          <cdr:cNvPr id="5" name="Rectangle 4"/>
          <cdr:cNvSpPr/>
        </cdr:nvSpPr>
        <cdr:spPr>
          <a:xfrm xmlns:a="http://schemas.openxmlformats.org/drawingml/2006/main">
            <a:off x="4293096" y="12008643"/>
            <a:ext cx="144016" cy="72008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>
              <a:lumMod val="50000"/>
            </a:schemeClr>
          </a:solidFill>
          <a:ln xmlns:a="http://schemas.openxmlformats.org/drawingml/2006/main">
            <a:solidFill>
              <a:schemeClr val="bg1">
                <a:lumMod val="50000"/>
              </a:schemeClr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endParaRPr lang="en-AU"/>
          </a:p>
        </cdr:txBody>
      </cdr:sp>
      <cdr:sp macro="" textlink="">
        <cdr:nvSpPr>
          <cdr:cNvPr id="6" name="Rectangle 5"/>
          <cdr:cNvSpPr/>
        </cdr:nvSpPr>
        <cdr:spPr>
          <a:xfrm xmlns:a="http://schemas.openxmlformats.org/drawingml/2006/main">
            <a:off x="4293096" y="12161043"/>
            <a:ext cx="144016" cy="72008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19050">
            <a:solidFill>
              <a:schemeClr val="tx1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endParaRPr lang="en-AU"/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DC52A-3B79-4061-B52D-1FFE8A3466E8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9C596-C239-45FF-9DEE-13E78F652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46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4185-39BF-4039-B718-E595E7AE4EC2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B5FB-546E-470B-8E26-FFCC74257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3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4185-39BF-4039-B718-E595E7AE4EC2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B5FB-546E-470B-8E26-FFCC74257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8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4185-39BF-4039-B718-E595E7AE4EC2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B5FB-546E-470B-8E26-FFCC74257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1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4185-39BF-4039-B718-E595E7AE4EC2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B5FB-546E-470B-8E26-FFCC74257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6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4185-39BF-4039-B718-E595E7AE4EC2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B5FB-546E-470B-8E26-FFCC74257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7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4185-39BF-4039-B718-E595E7AE4EC2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B5FB-546E-470B-8E26-FFCC74257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0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4185-39BF-4039-B718-E595E7AE4EC2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B5FB-546E-470B-8E26-FFCC74257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10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4185-39BF-4039-B718-E595E7AE4EC2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B5FB-546E-470B-8E26-FFCC74257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8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4185-39BF-4039-B718-E595E7AE4EC2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B5FB-546E-470B-8E26-FFCC74257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06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4185-39BF-4039-B718-E595E7AE4EC2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B5FB-546E-470B-8E26-FFCC74257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4185-39BF-4039-B718-E595E7AE4EC2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B5FB-546E-470B-8E26-FFCC74257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9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34185-39BF-4039-B718-E595E7AE4EC2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2B5FB-546E-470B-8E26-FFCC74257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0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08459"/>
              </p:ext>
            </p:extLst>
          </p:nvPr>
        </p:nvGraphicFramePr>
        <p:xfrm>
          <a:off x="548680" y="1352600"/>
          <a:ext cx="5976664" cy="3688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07618"/>
                <a:gridCol w="1164285"/>
                <a:gridCol w="853809"/>
                <a:gridCol w="1291734"/>
                <a:gridCol w="959218"/>
              </a:tblGrid>
              <a:tr h="373943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Cohort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</a:t>
                      </a:r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groups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 of administration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</a:t>
                      </a:r>
                      <a:r>
                        <a:rPr lang="fr-FR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animals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517767">
                <a:tc rowSpan="5"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DT01 + </a:t>
                      </a:r>
                      <a:r>
                        <a:rPr lang="fr-FR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OXA</a:t>
                      </a:r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+ 5-FU </a:t>
                      </a:r>
                    </a:p>
                    <a:p>
                      <a:r>
                        <a:rPr lang="fr-FR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sacrificed</a:t>
                      </a:r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</a:t>
                      </a:r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Vehicle</a:t>
                      </a:r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fr-FR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NaCl</a:t>
                      </a:r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glucose)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0.9%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3943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OXA</a:t>
                      </a:r>
                      <a:endParaRPr lang="fr-F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5-FU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6mg/kg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25mg/kg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3056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DT01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5mg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1591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DT01</a:t>
                      </a:r>
                    </a:p>
                    <a:p>
                      <a:pPr algn="ctr"/>
                      <a:r>
                        <a:rPr lang="fr-FR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OXA</a:t>
                      </a:r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5-FU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2h</a:t>
                      </a:r>
                      <a:endParaRPr lang="en-US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5mg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6mg/kg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25mg/kg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1591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DT01 </a:t>
                      </a:r>
                    </a:p>
                    <a:p>
                      <a:pPr algn="ctr"/>
                      <a:r>
                        <a:rPr lang="fr-FR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OXA</a:t>
                      </a:r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5-FU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4h</a:t>
                      </a:r>
                      <a:endParaRPr lang="en-US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5mg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6mg/kg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25mg/kg</a:t>
                      </a:r>
                      <a:endParaRPr lang="en-US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15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DT01 + </a:t>
                      </a:r>
                      <a:r>
                        <a:rPr lang="fr-FR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OXA</a:t>
                      </a:r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+ 5-FU</a:t>
                      </a:r>
                      <a:endParaRPr lang="en-US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sacrificed</a:t>
                      </a:r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@ </a:t>
                      </a:r>
                      <a:r>
                        <a:rPr lang="fr-FR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termination</a:t>
                      </a:r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guidelines</a:t>
                      </a:r>
                      <a:endParaRPr lang="en-US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DT01 </a:t>
                      </a:r>
                    </a:p>
                    <a:p>
                      <a:pPr algn="ctr"/>
                      <a:r>
                        <a:rPr lang="fr-FR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OXA</a:t>
                      </a:r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5-FU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5mg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6mg/kg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25mg/kg</a:t>
                      </a:r>
                      <a:endParaRPr lang="en-US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</a:t>
                      </a: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0688" y="560511"/>
            <a:ext cx="4945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Table S1: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Treatment group allocation of mice post intrahepatic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grafting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78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50780" y="416495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S1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64704" y="1645965"/>
            <a:ext cx="2489137" cy="2325276"/>
            <a:chOff x="764704" y="1712640"/>
            <a:chExt cx="2489137" cy="2325276"/>
          </a:xfrm>
        </p:grpSpPr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76742923"/>
                </p:ext>
              </p:extLst>
            </p:nvPr>
          </p:nvGraphicFramePr>
          <p:xfrm>
            <a:off x="764704" y="1712640"/>
            <a:ext cx="2455050" cy="22322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1272208" y="3637806"/>
              <a:ext cx="1981633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1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Vehicle</a:t>
              </a:r>
              <a:r>
                <a:rPr lang="fr-F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DT01   </a:t>
              </a:r>
              <a:r>
                <a:rPr lang="fr-FR" sz="1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OXA</a:t>
              </a:r>
              <a:r>
                <a:rPr lang="fr-F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DT01</a:t>
              </a:r>
            </a:p>
            <a:p>
              <a:r>
                <a:rPr lang="fr-F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              + </a:t>
              </a:r>
              <a:r>
                <a:rPr lang="fr-FR" sz="1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OXA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501008" y="1712640"/>
            <a:ext cx="2595797" cy="2376264"/>
            <a:chOff x="3501008" y="1712640"/>
            <a:chExt cx="2595797" cy="2376264"/>
          </a:xfrm>
        </p:grpSpPr>
        <p:graphicFrame>
          <p:nvGraphicFramePr>
            <p:cNvPr id="3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29690440"/>
                </p:ext>
              </p:extLst>
            </p:nvPr>
          </p:nvGraphicFramePr>
          <p:xfrm>
            <a:off x="3501008" y="1712640"/>
            <a:ext cx="2592287" cy="23762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4115172" y="3560832"/>
              <a:ext cx="1981633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1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Vehicle</a:t>
              </a:r>
              <a:r>
                <a:rPr lang="fr-F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DT01   5-FU     DT01</a:t>
              </a:r>
            </a:p>
            <a:p>
              <a:r>
                <a:rPr lang="fr-F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              + 5-FU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740471" y="4664968"/>
            <a:ext cx="53563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S1: DT01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combination with single agent chemotherapy 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 liver tumor volume (mm</a:t>
            </a:r>
            <a:r>
              <a:rPr lang="en-US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with DT01 in association with a single chemotherapy agent (A)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oxaliplatin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or (B) 5-fluorouracil (5-FU).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62374" y="1352600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7032" y="1352600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561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525454"/>
              </p:ext>
            </p:extLst>
          </p:nvPr>
        </p:nvGraphicFramePr>
        <p:xfrm>
          <a:off x="908717" y="4653543"/>
          <a:ext cx="4968555" cy="184843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3711"/>
                <a:gridCol w="993711"/>
                <a:gridCol w="993711"/>
                <a:gridCol w="993711"/>
                <a:gridCol w="993711"/>
              </a:tblGrid>
              <a:tr h="255875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01743">
                <a:tc>
                  <a:txBody>
                    <a:bodyPr/>
                    <a:lstStyle/>
                    <a:p>
                      <a:r>
                        <a:rPr lang="fr-FR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Vehicle</a:t>
                      </a:r>
                      <a:endParaRPr lang="fr-FR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47% (7)</a:t>
                      </a:r>
                      <a:endParaRPr lang="en-US" sz="1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53% (8)</a:t>
                      </a:r>
                      <a:endParaRPr lang="en-US" sz="1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52616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 (5)</a:t>
                      </a:r>
                      <a:endParaRPr lang="en-US" sz="1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 (5)</a:t>
                      </a:r>
                      <a:endParaRPr lang="en-US" sz="1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 (4)</a:t>
                      </a:r>
                      <a:endParaRPr lang="en-US" sz="1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60% (6)</a:t>
                      </a:r>
                      <a:endParaRPr lang="en-US" sz="1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752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DT01 + CT 2h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 (2)</a:t>
                      </a:r>
                      <a:endParaRPr lang="en-US" sz="1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 (1)</a:t>
                      </a:r>
                      <a:endParaRPr lang="en-US" sz="1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 (5)</a:t>
                      </a:r>
                      <a:endParaRPr lang="en-US" sz="1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206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DT01 + CT 4h</a:t>
                      </a:r>
                      <a:endParaRPr lang="en-US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fr-FR" sz="10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fr-FR" sz="10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fr-FR" sz="10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38% (3)</a:t>
                      </a:r>
                      <a:endParaRPr lang="en-US" sz="1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fr-FR" sz="10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 (5)</a:t>
                      </a:r>
                      <a:endParaRPr lang="en-US" sz="1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650780" y="416495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S2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997326" y="1064568"/>
            <a:ext cx="4791337" cy="3469689"/>
            <a:chOff x="692695" y="1148001"/>
            <a:chExt cx="4791337" cy="3469689"/>
          </a:xfrm>
        </p:grpSpPr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30003882"/>
                </p:ext>
              </p:extLst>
            </p:nvPr>
          </p:nvGraphicFramePr>
          <p:xfrm>
            <a:off x="692695" y="1148001"/>
            <a:ext cx="4791337" cy="308264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14" name="Group 13"/>
            <p:cNvGrpSpPr/>
            <p:nvPr/>
          </p:nvGrpSpPr>
          <p:grpSpPr>
            <a:xfrm>
              <a:off x="963985" y="4063692"/>
              <a:ext cx="4144083" cy="553998"/>
              <a:chOff x="963985" y="4063692"/>
              <a:chExt cx="4144083" cy="553998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963985" y="4063692"/>
                <a:ext cx="414408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DT01                          +                                      +                   +              </a:t>
                </a:r>
              </a:p>
              <a:p>
                <a:r>
                  <a:rPr lang="fr-FR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CT                                                  +                  +                   +</a:t>
                </a:r>
              </a:p>
              <a:p>
                <a:r>
                  <a:rPr lang="fr-FR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fr-FR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                     2h                  4h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1684065" y="4178720"/>
                <a:ext cx="108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684065" y="4327697"/>
                <a:ext cx="108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2276872" y="4327697"/>
                <a:ext cx="108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967737" y="4178720"/>
                <a:ext cx="108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Rectangle 15"/>
          <p:cNvSpPr/>
          <p:nvPr/>
        </p:nvSpPr>
        <p:spPr>
          <a:xfrm>
            <a:off x="476672" y="6681192"/>
            <a:ext cx="59766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S2: Proportion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apoptotic nuclei in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HES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sections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degree of apoptosis in each treatment group was estimated by histological evaluation of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sections from representative non-necrotic fields at high power. The degree of apoptosis was allocated scores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1-4; where 1 represents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 (&lt;5%), 2: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moderate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(5-10%), 3: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(10-20%)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4: highly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(20-50%).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ease of assessment, scores 3 and 4 were combined in the histogram.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histogram, weak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moderate and significant apoptosis are illustrated in white, grey or black bars, respectively.</a:t>
            </a:r>
          </a:p>
        </p:txBody>
      </p:sp>
    </p:spTree>
    <p:extLst>
      <p:ext uri="{BB962C8B-B14F-4D97-AF65-F5344CB8AC3E}">
        <p14:creationId xmlns:p14="http://schemas.microsoft.com/office/powerpoint/2010/main" val="196446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206265"/>
              </p:ext>
            </p:extLst>
          </p:nvPr>
        </p:nvGraphicFramePr>
        <p:xfrm>
          <a:off x="980728" y="1352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50780" y="416495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S3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2696" y="4664968"/>
            <a:ext cx="56886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S3: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weight (g) of mice during treatment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weight fluctuations in the HT29 CRC metastatic model treated with DT01 in association with (A)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oxaliplatin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5-fluorouracil and (B) doxorubicin. No significant fluctuations in weight were noted prior, during or after treatment in these mice.</a:t>
            </a:r>
          </a:p>
        </p:txBody>
      </p:sp>
    </p:spTree>
    <p:extLst>
      <p:ext uri="{BB962C8B-B14F-4D97-AF65-F5344CB8AC3E}">
        <p14:creationId xmlns:p14="http://schemas.microsoft.com/office/powerpoint/2010/main" val="229243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643688"/>
              </p:ext>
            </p:extLst>
          </p:nvPr>
        </p:nvGraphicFramePr>
        <p:xfrm>
          <a:off x="288826" y="1199108"/>
          <a:ext cx="2277235" cy="2396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874885"/>
              </p:ext>
            </p:extLst>
          </p:nvPr>
        </p:nvGraphicFramePr>
        <p:xfrm>
          <a:off x="2377058" y="1195816"/>
          <a:ext cx="2016224" cy="2396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1555075"/>
              </p:ext>
            </p:extLst>
          </p:nvPr>
        </p:nvGraphicFramePr>
        <p:xfrm>
          <a:off x="4177258" y="1157585"/>
          <a:ext cx="2088232" cy="2327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4565967"/>
              </p:ext>
            </p:extLst>
          </p:nvPr>
        </p:nvGraphicFramePr>
        <p:xfrm>
          <a:off x="1368946" y="3623985"/>
          <a:ext cx="2232248" cy="2438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1302185"/>
              </p:ext>
            </p:extLst>
          </p:nvPr>
        </p:nvGraphicFramePr>
        <p:xfrm>
          <a:off x="3428020" y="3591823"/>
          <a:ext cx="2016224" cy="2366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792882" y="1373292"/>
            <a:ext cx="1332255" cy="553998"/>
            <a:chOff x="2564904" y="6167611"/>
            <a:chExt cx="1332255" cy="553998"/>
          </a:xfrm>
        </p:grpSpPr>
        <p:sp>
          <p:nvSpPr>
            <p:cNvPr id="8" name="TextBox 7"/>
            <p:cNvSpPr txBox="1"/>
            <p:nvPr/>
          </p:nvSpPr>
          <p:spPr>
            <a:xfrm>
              <a:off x="2699395" y="6167611"/>
              <a:ext cx="119776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NT</a:t>
              </a:r>
            </a:p>
            <a:p>
              <a:r>
                <a:rPr lang="fr-F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DT01</a:t>
              </a:r>
            </a:p>
            <a:p>
              <a:r>
                <a:rPr lang="fr-F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DT01+OXA/5-FU </a:t>
              </a:r>
              <a:endParaRPr lang="en-A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64904" y="6249144"/>
              <a:ext cx="144016" cy="7200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64904" y="6401544"/>
              <a:ext cx="144016" cy="7200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64904" y="6553944"/>
              <a:ext cx="144016" cy="7200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3" name="ZoneTexte 15"/>
          <p:cNvSpPr txBox="1"/>
          <p:nvPr/>
        </p:nvSpPr>
        <p:spPr>
          <a:xfrm>
            <a:off x="1368946" y="1034475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AST</a:t>
            </a:r>
            <a:endParaRPr lang="fr-FR" dirty="0"/>
          </a:p>
        </p:txBody>
      </p:sp>
      <p:sp>
        <p:nvSpPr>
          <p:cNvPr id="14" name="ZoneTexte 15"/>
          <p:cNvSpPr txBox="1"/>
          <p:nvPr/>
        </p:nvSpPr>
        <p:spPr>
          <a:xfrm>
            <a:off x="3169146" y="1034475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</a:t>
            </a:r>
            <a:endParaRPr lang="fr-FR" dirty="0"/>
          </a:p>
        </p:txBody>
      </p:sp>
      <p:sp>
        <p:nvSpPr>
          <p:cNvPr id="15" name="ZoneTexte 15"/>
          <p:cNvSpPr txBox="1"/>
          <p:nvPr/>
        </p:nvSpPr>
        <p:spPr>
          <a:xfrm>
            <a:off x="5075262" y="1034475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ALP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2377058" y="3598387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AMY</a:t>
            </a:r>
            <a:endParaRPr lang="fr-FR" dirty="0"/>
          </a:p>
        </p:txBody>
      </p:sp>
      <p:sp>
        <p:nvSpPr>
          <p:cNvPr id="17" name="ZoneTexte 15"/>
          <p:cNvSpPr txBox="1"/>
          <p:nvPr/>
        </p:nvSpPr>
        <p:spPr>
          <a:xfrm>
            <a:off x="4133428" y="3598387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TBIL</a:t>
            </a:r>
            <a:endParaRPr lang="fr-FR" dirty="0"/>
          </a:p>
        </p:txBody>
      </p:sp>
      <p:sp>
        <p:nvSpPr>
          <p:cNvPr id="18" name="TextBox 17"/>
          <p:cNvSpPr txBox="1"/>
          <p:nvPr/>
        </p:nvSpPr>
        <p:spPr>
          <a:xfrm>
            <a:off x="2650780" y="416495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S4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4231" y="6321152"/>
            <a:ext cx="58929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S4: Liver function assessment</a:t>
            </a:r>
          </a:p>
          <a:p>
            <a:pPr algn="just">
              <a:lnSpc>
                <a:spcPct val="200000"/>
              </a:lnSpc>
            </a:pPr>
            <a:r>
              <a:rPr lang="en-A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samples were obtained through </a:t>
            </a:r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submandibular bleeding </a:t>
            </a:r>
            <a:r>
              <a:rPr lang="en-A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lithium heparin tubes (</a:t>
            </a:r>
            <a:r>
              <a:rPr lang="en-GB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Sarstedt</a:t>
            </a:r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A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days 0, 4 and 18 post treatment.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Plasma alanine transaminase (ALT), aspartate aminotransferase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ASAT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alkaline phosphatase (ALP),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glutamyl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transpeptidase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GGT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amylase (AMYL) and total bilirubin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TBIL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were measured using an MS-Scan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endParaRPr lang="en-A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98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6001428"/>
              </p:ext>
            </p:extLst>
          </p:nvPr>
        </p:nvGraphicFramePr>
        <p:xfrm>
          <a:off x="753018" y="945813"/>
          <a:ext cx="511256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094121"/>
              </p:ext>
            </p:extLst>
          </p:nvPr>
        </p:nvGraphicFramePr>
        <p:xfrm>
          <a:off x="764704" y="4005863"/>
          <a:ext cx="4259907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56693" y="724272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6693" y="372886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50780" y="416495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S5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6990" y="6969224"/>
            <a:ext cx="60403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S5: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and liver weights (g) of mice during treatment with escalating doses of DT01 in association with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OXA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5-FU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Average body weight and (B) liver weight fluctuations in mice treated with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cycles of DT01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association with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xalipaltin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OXA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or 5-fluorouracil (5-FU)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NMRI</a:t>
            </a:r>
            <a:r>
              <a:rPr lang="en-US" sz="12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</a:t>
            </a:r>
            <a:r>
              <a:rPr lang="en-US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/NU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mouse model.</a:t>
            </a:r>
          </a:p>
        </p:txBody>
      </p:sp>
    </p:spTree>
    <p:extLst>
      <p:ext uri="{BB962C8B-B14F-4D97-AF65-F5344CB8AC3E}">
        <p14:creationId xmlns:p14="http://schemas.microsoft.com/office/powerpoint/2010/main" val="3617486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797131"/>
              </p:ext>
            </p:extLst>
          </p:nvPr>
        </p:nvGraphicFramePr>
        <p:xfrm>
          <a:off x="548681" y="1208585"/>
          <a:ext cx="5904655" cy="3312369"/>
        </p:xfrm>
        <a:graphic>
          <a:graphicData uri="http://schemas.openxmlformats.org/drawingml/2006/table">
            <a:tbl>
              <a:tblPr firstRow="1" firstCol="1" bandRow="1"/>
              <a:tblGrid>
                <a:gridCol w="1383252"/>
                <a:gridCol w="1096010"/>
                <a:gridCol w="1096010"/>
                <a:gridCol w="1096010"/>
                <a:gridCol w="1233373"/>
              </a:tblGrid>
              <a:tr h="2698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Treatment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CRC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liver metastasis model (HT29)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81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Liver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00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tumour</a:t>
                      </a: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volume (mm3)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Necrosis </a:t>
                      </a:r>
                      <a:endParaRPr lang="en-US" sz="10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(%)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Proliferation</a:t>
                      </a:r>
                      <a:endParaRPr lang="en-US" sz="10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Ki67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(%)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Micro-vascularization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CD31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</a:t>
                      </a:r>
                      <a:r>
                        <a:rPr lang="fr-FR" sz="10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vessel</a:t>
                      </a:r>
                      <a:r>
                        <a:rPr lang="fr-FR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count)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Vehicle only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1086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± 175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35 ± 1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77 ± 2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38 ± 2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DT01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± 148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47 ± 2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 ± 1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38 ±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2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CT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872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± 153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 ± 2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 ± 1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36 ±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2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DT01 + CT 2h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526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± 89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46 ± 11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56 ± 13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24 ± 1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DT01 + 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CT 4h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501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± 93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86 ± 2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 ±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1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 ±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1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6672" y="632520"/>
            <a:ext cx="2685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Table S2: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Summary of main findings </a:t>
            </a:r>
          </a:p>
        </p:txBody>
      </p:sp>
      <p:sp>
        <p:nvSpPr>
          <p:cNvPr id="4" name="Rectangle 3"/>
          <p:cNvSpPr/>
          <p:nvPr/>
        </p:nvSpPr>
        <p:spPr>
          <a:xfrm>
            <a:off x="507554" y="4575820"/>
            <a:ext cx="316835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Note: Results are expressed as an average ± SEM.</a:t>
            </a:r>
          </a:p>
        </p:txBody>
      </p:sp>
    </p:spTree>
    <p:extLst>
      <p:ext uri="{BB962C8B-B14F-4D97-AF65-F5344CB8AC3E}">
        <p14:creationId xmlns:p14="http://schemas.microsoft.com/office/powerpoint/2010/main" val="2025475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3243</TotalTime>
  <Words>713</Words>
  <Application>Microsoft Office PowerPoint</Application>
  <PresentationFormat>A4 Paper (210x297 mm)</PresentationFormat>
  <Paragraphs>183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nherath</dc:creator>
  <cp:lastModifiedBy>nherath</cp:lastModifiedBy>
  <cp:revision>193</cp:revision>
  <cp:lastPrinted>2015-03-18T10:44:42Z</cp:lastPrinted>
  <dcterms:created xsi:type="dcterms:W3CDTF">2014-10-17T11:40:37Z</dcterms:created>
  <dcterms:modified xsi:type="dcterms:W3CDTF">2015-09-02T14:06:12Z</dcterms:modified>
</cp:coreProperties>
</file>