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68" r:id="rId2"/>
    <p:sldId id="369" r:id="rId3"/>
    <p:sldId id="365" r:id="rId4"/>
    <p:sldId id="361" r:id="rId5"/>
    <p:sldId id="364" r:id="rId6"/>
    <p:sldId id="362" r:id="rId7"/>
    <p:sldId id="367" r:id="rId8"/>
    <p:sldId id="366" r:id="rId9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8F00"/>
    <a:srgbClr val="00B050"/>
    <a:srgbClr val="DCD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96272" autoAdjust="0"/>
  </p:normalViewPr>
  <p:slideViewPr>
    <p:cSldViewPr>
      <p:cViewPr varScale="1">
        <p:scale>
          <a:sx n="87" d="100"/>
          <a:sy n="87" d="100"/>
        </p:scale>
        <p:origin x="3320" y="20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172.28.0.16\areas_de_investigacion_raiz\oncologia\neuro_oncologia\Usuarios\Jaione\PhD%20Biodonostia\1.%20Proyectos%20propios\2.%20CMA%20Project\1.%20JAIONE\Experiments\Mitostress%20seahorse\ASSAY%202%2020191114\XFAssay_10152019_74%20CMA%20normalizado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ndermatheu\Documents\Ander%20%20Jun-2021\Mis%20Papers\2021\13%20CMA%20glioblastoma\1%20enviado%20Cancer%20Research%20\z%20New%20results%20for%20resubmision\mitotracker\BHA%20n1,2,3,4%20INTENS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0371208542399"/>
          <c:y val="0.14255717618677299"/>
          <c:w val="0.72270668706400598"/>
          <c:h val="0.60264772168171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'[XFAssay_10152019_74 CMA normalizado.xlsm]Summary Printout'!$AB$103</c:f>
              <c:strCache>
                <c:ptCount val="1"/>
                <c:pt idx="0">
                  <c:v>pGK N1</c:v>
                </c:pt>
              </c:strCache>
            </c:strRef>
          </c:tx>
          <c:spPr>
            <a:ln w="15875">
              <a:solidFill>
                <a:schemeClr val="tx1"/>
              </a:solidFill>
            </a:ln>
            <a:effectLst>
              <a:outerShdw blurRad="63500" dist="37357" dir="270000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3"/>
            <c:spPr>
              <a:solidFill>
                <a:schemeClr val="tx1"/>
              </a:solidFill>
              <a:ln w="25400">
                <a:solidFill>
                  <a:schemeClr val="tx1"/>
                </a:solidFill>
              </a:ln>
              <a:effectLst>
                <a:outerShdw blurRad="63500" dist="37357" dir="2700000" rotWithShape="0">
                  <a:scrgbClr r="0" g="0" b="0">
                    <a:alpha val="0"/>
                  </a:sc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Printout'!$AL$104:$AL$115</c:f>
                <c:numCache>
                  <c:formatCode>General</c:formatCode>
                  <c:ptCount val="12"/>
                  <c:pt idx="0">
                    <c:v>3.286592327414068</c:v>
                  </c:pt>
                  <c:pt idx="1">
                    <c:v>3.9208257964212812</c:v>
                  </c:pt>
                  <c:pt idx="2">
                    <c:v>3.480082329258082</c:v>
                  </c:pt>
                  <c:pt idx="3">
                    <c:v>11.0420206091281</c:v>
                  </c:pt>
                  <c:pt idx="4">
                    <c:v>8.1767161260477064</c:v>
                  </c:pt>
                  <c:pt idx="5">
                    <c:v>6.9006847048832798</c:v>
                  </c:pt>
                  <c:pt idx="6">
                    <c:v>8.8437901050999432</c:v>
                  </c:pt>
                  <c:pt idx="7">
                    <c:v>8.5248737510984842</c:v>
                  </c:pt>
                  <c:pt idx="8">
                    <c:v>8.5640192245108455</c:v>
                  </c:pt>
                  <c:pt idx="9">
                    <c:v>7.3734872318659397</c:v>
                  </c:pt>
                  <c:pt idx="10">
                    <c:v>6.8224527632303147</c:v>
                  </c:pt>
                  <c:pt idx="11">
                    <c:v>6.5693531400217404</c:v>
                  </c:pt>
                </c:numCache>
              </c:numRef>
            </c:plus>
            <c:minus>
              <c:numRef>
                <c:f>'[XFAssay_10152019_74 CMA normalizado.xlsm]Summary Printout'!$AL$104:$AL$115</c:f>
                <c:numCache>
                  <c:formatCode>General</c:formatCode>
                  <c:ptCount val="12"/>
                  <c:pt idx="0">
                    <c:v>3.286592327414068</c:v>
                  </c:pt>
                  <c:pt idx="1">
                    <c:v>3.9208257964212812</c:v>
                  </c:pt>
                  <c:pt idx="2">
                    <c:v>3.480082329258082</c:v>
                  </c:pt>
                  <c:pt idx="3">
                    <c:v>11.0420206091281</c:v>
                  </c:pt>
                  <c:pt idx="4">
                    <c:v>8.1767161260477064</c:v>
                  </c:pt>
                  <c:pt idx="5">
                    <c:v>6.9006847048832798</c:v>
                  </c:pt>
                  <c:pt idx="6">
                    <c:v>8.8437901050999432</c:v>
                  </c:pt>
                  <c:pt idx="7">
                    <c:v>8.5248737510984842</c:v>
                  </c:pt>
                  <c:pt idx="8">
                    <c:v>8.5640192245108455</c:v>
                  </c:pt>
                  <c:pt idx="9">
                    <c:v>7.3734872318659397</c:v>
                  </c:pt>
                  <c:pt idx="10">
                    <c:v>6.8224527632303147</c:v>
                  </c:pt>
                  <c:pt idx="11">
                    <c:v>6.5693531400217404</c:v>
                  </c:pt>
                </c:numCache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Printout'!$AB$104:$AB$115</c:f>
              <c:numCache>
                <c:formatCode>0.0</c:formatCode>
                <c:ptCount val="12"/>
                <c:pt idx="0">
                  <c:v>72.642698351070081</c:v>
                </c:pt>
                <c:pt idx="1">
                  <c:v>69.801410856562299</c:v>
                </c:pt>
                <c:pt idx="2">
                  <c:v>69.728366867536607</c:v>
                </c:pt>
                <c:pt idx="3">
                  <c:v>44.506828033352647</c:v>
                </c:pt>
                <c:pt idx="4">
                  <c:v>35.399651160248339</c:v>
                </c:pt>
                <c:pt idx="5">
                  <c:v>32.033050497860152</c:v>
                </c:pt>
                <c:pt idx="6">
                  <c:v>133.57734213542901</c:v>
                </c:pt>
                <c:pt idx="7">
                  <c:v>134.980096796243</c:v>
                </c:pt>
                <c:pt idx="8">
                  <c:v>135.54908745499441</c:v>
                </c:pt>
                <c:pt idx="9">
                  <c:v>19.43121480895017</c:v>
                </c:pt>
                <c:pt idx="10">
                  <c:v>17.788892656973889</c:v>
                </c:pt>
                <c:pt idx="11">
                  <c:v>16.733396633058991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88-45A1-AD4C-3109E6F46DB1}"/>
            </c:ext>
          </c:extLst>
        </c:ser>
        <c:ser>
          <c:idx val="1"/>
          <c:order val="1"/>
          <c:tx>
            <c:strRef>
              <c:f>'[XFAssay_10152019_74 CMA normalizado.xlsm]Summary Printout'!$AC$103</c:f>
              <c:strCache>
                <c:ptCount val="1"/>
                <c:pt idx="0">
                  <c:v>shLAMP2A N2</c:v>
                </c:pt>
              </c:strCache>
            </c:strRef>
          </c:tx>
          <c:spPr>
            <a:ln w="15875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63500" dist="37357" dir="270000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3"/>
            <c:spPr>
              <a:solidFill>
                <a:schemeClr val="accent3">
                  <a:lumMod val="40000"/>
                  <a:lumOff val="60000"/>
                </a:schemeClr>
              </a:solidFill>
              <a:ln w="25400">
                <a:solidFill>
                  <a:schemeClr val="accent3">
                    <a:lumMod val="40000"/>
                    <a:lumOff val="60000"/>
                    <a:alpha val="98000"/>
                  </a:schemeClr>
                </a:solidFill>
              </a:ln>
              <a:effectLst>
                <a:outerShdw blurRad="63500" dist="37357" dir="2700000" rotWithShape="0">
                  <a:scrgbClr r="0" g="0" b="0">
                    <a:alpha val="0"/>
                  </a:sc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Printout'!$AM$104:$AM$115</c:f>
                <c:numCache>
                  <c:formatCode>General</c:formatCode>
                  <c:ptCount val="12"/>
                  <c:pt idx="0">
                    <c:v>2.8419441686216111</c:v>
                  </c:pt>
                  <c:pt idx="1">
                    <c:v>2.7436472019179221</c:v>
                  </c:pt>
                  <c:pt idx="2">
                    <c:v>2.7502198143879051</c:v>
                  </c:pt>
                  <c:pt idx="3">
                    <c:v>2.518268178894278</c:v>
                  </c:pt>
                  <c:pt idx="4">
                    <c:v>2.12007569702648</c:v>
                  </c:pt>
                  <c:pt idx="5">
                    <c:v>1.9512854708240459</c:v>
                  </c:pt>
                  <c:pt idx="6">
                    <c:v>5.0709821394616954</c:v>
                  </c:pt>
                  <c:pt idx="7">
                    <c:v>5.8126203185683147</c:v>
                  </c:pt>
                  <c:pt idx="8">
                    <c:v>5.937491580985804</c:v>
                  </c:pt>
                  <c:pt idx="9">
                    <c:v>2.251800462969205</c:v>
                  </c:pt>
                  <c:pt idx="10">
                    <c:v>1.8622087110477681</c:v>
                  </c:pt>
                  <c:pt idx="11">
                    <c:v>1.993718978867929</c:v>
                  </c:pt>
                </c:numCache>
              </c:numRef>
            </c:plus>
            <c:minus>
              <c:numRef>
                <c:f>'[XFAssay_10152019_74 CMA normalizado.xlsm]Summary Printout'!$AM$104:$AM$115</c:f>
                <c:numCache>
                  <c:formatCode>General</c:formatCode>
                  <c:ptCount val="12"/>
                  <c:pt idx="0">
                    <c:v>2.8419441686216111</c:v>
                  </c:pt>
                  <c:pt idx="1">
                    <c:v>2.7436472019179221</c:v>
                  </c:pt>
                  <c:pt idx="2">
                    <c:v>2.7502198143879051</c:v>
                  </c:pt>
                  <c:pt idx="3">
                    <c:v>2.518268178894278</c:v>
                  </c:pt>
                  <c:pt idx="4">
                    <c:v>2.12007569702648</c:v>
                  </c:pt>
                  <c:pt idx="5">
                    <c:v>1.9512854708240459</c:v>
                  </c:pt>
                  <c:pt idx="6">
                    <c:v>5.0709821394616954</c:v>
                  </c:pt>
                  <c:pt idx="7">
                    <c:v>5.8126203185683147</c:v>
                  </c:pt>
                  <c:pt idx="8">
                    <c:v>5.937491580985804</c:v>
                  </c:pt>
                  <c:pt idx="9">
                    <c:v>2.251800462969205</c:v>
                  </c:pt>
                  <c:pt idx="10">
                    <c:v>1.8622087110477681</c:v>
                  </c:pt>
                  <c:pt idx="11">
                    <c:v>1.993718978867929</c:v>
                  </c:pt>
                </c:numCache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Printout'!$AC$104:$AC$115</c:f>
              <c:numCache>
                <c:formatCode>0.0</c:formatCode>
                <c:ptCount val="12"/>
                <c:pt idx="0">
                  <c:v>42.009025593898123</c:v>
                </c:pt>
                <c:pt idx="1">
                  <c:v>40.87866908130183</c:v>
                </c:pt>
                <c:pt idx="2">
                  <c:v>40.838113346926598</c:v>
                </c:pt>
                <c:pt idx="3">
                  <c:v>26.2668530649342</c:v>
                </c:pt>
                <c:pt idx="4">
                  <c:v>23.117765206979229</c:v>
                </c:pt>
                <c:pt idx="5">
                  <c:v>22.360358848588628</c:v>
                </c:pt>
                <c:pt idx="6">
                  <c:v>65.377128508152808</c:v>
                </c:pt>
                <c:pt idx="7">
                  <c:v>67.0931147193605</c:v>
                </c:pt>
                <c:pt idx="8">
                  <c:v>67.200456426511948</c:v>
                </c:pt>
                <c:pt idx="9">
                  <c:v>16.21044056562592</c:v>
                </c:pt>
                <c:pt idx="10">
                  <c:v>15.928570077805301</c:v>
                </c:pt>
                <c:pt idx="11">
                  <c:v>15.23945184168873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88-45A1-AD4C-3109E6F46DB1}"/>
            </c:ext>
          </c:extLst>
        </c:ser>
        <c:ser>
          <c:idx val="2"/>
          <c:order val="2"/>
          <c:tx>
            <c:strRef>
              <c:f>'[XFAssay_10152019_74 CMA normalizado.xlsm]Summary Printout'!$AD$103</c:f>
              <c:strCache>
                <c:ptCount val="1"/>
                <c:pt idx="0">
                  <c:v>pGK N2</c:v>
                </c:pt>
              </c:strCache>
            </c:strRef>
          </c:tx>
          <c:spPr>
            <a:ln w="15875"/>
            <a:effectLst>
              <a:outerShdw blurRad="63500" dist="37357" dir="270000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10"/>
            <c:spPr>
              <a:ln w="25400">
                <a:noFill/>
              </a:ln>
              <a:effectLst>
                <a:outerShdw blurRad="63500" dist="37357" dir="2700000" rotWithShape="0">
                  <a:scrgbClr r="0" g="0" b="0">
                    <a:alpha val="0"/>
                  </a:sc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Printout'!$AN$104:$AN$115</c:f>
              </c:numRef>
            </c:plus>
            <c:minus>
              <c:numRef>
                <c:f>'[XFAssay_10152019_74 CMA normalizado.xlsm]Summary Printout'!$AN$104:$AN$115</c:f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Printout'!$AD$104:$AD$115</c:f>
            </c:numRef>
          </c:yVal>
          <c:smooth val="0"/>
          <c:extLst>
            <c:ext xmlns:c16="http://schemas.microsoft.com/office/drawing/2014/chart" uri="{C3380CC4-5D6E-409C-BE32-E72D297353CC}">
              <c16:uniqueId val="{00000002-0288-45A1-AD4C-3109E6F46DB1}"/>
            </c:ext>
          </c:extLst>
        </c:ser>
        <c:ser>
          <c:idx val="3"/>
          <c:order val="3"/>
          <c:tx>
            <c:strRef>
              <c:f>'[XFAssay_10152019_74 CMA normalizado.xlsm]Summary Printout'!$AE$103</c:f>
              <c:strCache>
                <c:ptCount val="1"/>
                <c:pt idx="0">
                  <c:v>pGK N3</c:v>
                </c:pt>
              </c:strCache>
            </c:strRef>
          </c:tx>
          <c:spPr>
            <a:ln w="15875"/>
            <a:effectLst>
              <a:outerShdw blurRad="63500" dist="37357" dir="270000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10"/>
            <c:spPr>
              <a:ln w="25400">
                <a:noFill/>
              </a:ln>
              <a:effectLst>
                <a:outerShdw blurRad="63500" dist="37357" dir="2700000" rotWithShape="0">
                  <a:scrgbClr r="0" g="0" b="0">
                    <a:alpha val="0"/>
                  </a:sc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Printout'!$AO$104:$AO$115</c:f>
              </c:numRef>
            </c:plus>
            <c:minus>
              <c:numRef>
                <c:f>'[XFAssay_10152019_74 CMA normalizado.xlsm]Summary Printout'!$AO$104:$AO$115</c:f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Printout'!$AE$104:$AE$115</c:f>
            </c:numRef>
          </c:yVal>
          <c:smooth val="0"/>
          <c:extLst>
            <c:ext xmlns:c16="http://schemas.microsoft.com/office/drawing/2014/chart" uri="{C3380CC4-5D6E-409C-BE32-E72D297353CC}">
              <c16:uniqueId val="{00000003-0288-45A1-AD4C-3109E6F46DB1}"/>
            </c:ext>
          </c:extLst>
        </c:ser>
        <c:ser>
          <c:idx val="4"/>
          <c:order val="4"/>
          <c:tx>
            <c:strRef>
              <c:f>'[XFAssay_10152019_74 CMA normalizado.xlsm]Summary Printout'!$AF$103</c:f>
              <c:strCache>
                <c:ptCount val="1"/>
                <c:pt idx="0">
                  <c:v>shLAMP2A N1</c:v>
                </c:pt>
              </c:strCache>
            </c:strRef>
          </c:tx>
          <c:spPr>
            <a:ln w="15875"/>
            <a:effectLst>
              <a:outerShdw blurRad="63500" dist="37357" dir="270000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10"/>
            <c:spPr>
              <a:ln w="25400">
                <a:noFill/>
              </a:ln>
              <a:effectLst>
                <a:outerShdw blurRad="63500" dist="37357" dir="2700000" rotWithShape="0">
                  <a:scrgbClr r="0" g="0" b="0">
                    <a:alpha val="0"/>
                  </a:sc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Printout'!$AP$104:$AP$115</c:f>
              </c:numRef>
            </c:plus>
            <c:minus>
              <c:numRef>
                <c:f>'[XFAssay_10152019_74 CMA normalizado.xlsm]Summary Printout'!$AP$104:$AP$115</c:f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Printout'!$AF$104:$AF$115</c:f>
            </c:numRef>
          </c:yVal>
          <c:smooth val="0"/>
          <c:extLst>
            <c:ext xmlns:c16="http://schemas.microsoft.com/office/drawing/2014/chart" uri="{C3380CC4-5D6E-409C-BE32-E72D297353CC}">
              <c16:uniqueId val="{00000004-0288-45A1-AD4C-3109E6F46DB1}"/>
            </c:ext>
          </c:extLst>
        </c:ser>
        <c:ser>
          <c:idx val="5"/>
          <c:order val="5"/>
          <c:tx>
            <c:strRef>
              <c:f>'[XFAssay_10152019_74 CMA normalizado.xlsm]Summary Printout'!$AG$103</c:f>
              <c:strCache>
                <c:ptCount val="1"/>
                <c:pt idx="0">
                  <c:v>shLAMP2A N3</c:v>
                </c:pt>
              </c:strCache>
            </c:strRef>
          </c:tx>
          <c:spPr>
            <a:ln w="15875"/>
            <a:effectLst>
              <a:outerShdw blurRad="63500" dist="37357" dir="2700000" rotWithShape="0">
                <a:scrgbClr r="0" g="0" b="0">
                  <a:alpha val="0"/>
                </a:scrgbClr>
              </a:outerShdw>
            </a:effectLst>
          </c:spPr>
          <c:marker>
            <c:symbol val="circle"/>
            <c:size val="10"/>
            <c:spPr>
              <a:ln w="25400">
                <a:noFill/>
              </a:ln>
              <a:effectLst>
                <a:outerShdw blurRad="63500" dist="37357" dir="2700000" rotWithShape="0">
                  <a:scrgbClr r="0" g="0" b="0">
                    <a:alpha val="0"/>
                  </a:sc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Printout'!$AQ$104:$AQ$115</c:f>
              </c:numRef>
            </c:plus>
            <c:minus>
              <c:numRef>
                <c:f>'[XFAssay_10152019_74 CMA normalizado.xlsm]Summary Printout'!$AQ$104:$AQ$115</c:f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Printout'!$AG$104:$AG$115</c:f>
            </c:numRef>
          </c:yVal>
          <c:smooth val="0"/>
          <c:extLst>
            <c:ext xmlns:c16="http://schemas.microsoft.com/office/drawing/2014/chart" uri="{C3380CC4-5D6E-409C-BE32-E72D297353CC}">
              <c16:uniqueId val="{00000005-0288-45A1-AD4C-3109E6F46DB1}"/>
            </c:ext>
          </c:extLst>
        </c:ser>
        <c:ser>
          <c:idx val="6"/>
          <c:order val="6"/>
          <c:tx>
            <c:strRef>
              <c:f>'[XFAssay_10152019_74 CMA normalizado.xlsm]Summary Printout'!$AH$103</c:f>
              <c:strCache>
                <c:ptCount val="1"/>
                <c:pt idx="0">
                  <c:v>Unassigned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Printout'!$AR$104:$AR$115</c:f>
              </c:numRef>
            </c:plus>
            <c:minus>
              <c:numRef>
                <c:f>'[XFAssay_10152019_74 CMA normalizado.xlsm]Summary Printout'!$AR$104:$AR$115</c:f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Printout'!$AH$104:$AH$115</c:f>
            </c:numRef>
          </c:yVal>
          <c:smooth val="0"/>
          <c:extLst>
            <c:ext xmlns:c16="http://schemas.microsoft.com/office/drawing/2014/chart" uri="{C3380CC4-5D6E-409C-BE32-E72D297353CC}">
              <c16:uniqueId val="{00000006-0288-45A1-AD4C-3109E6F46DB1}"/>
            </c:ext>
          </c:extLst>
        </c:ser>
        <c:ser>
          <c:idx val="7"/>
          <c:order val="7"/>
          <c:tx>
            <c:strRef>
              <c:f>'[XFAssay_10152019_74 CMA normalizado.xlsm]Summary Printout'!$AI$103</c:f>
              <c:strCache>
                <c:ptCount val="1"/>
                <c:pt idx="0">
                  <c:v>Unselected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'[XFAssay_10152019_74 CMA normalizado.xlsm]Summary Printout'!$AS$104:$AS$115</c:f>
              </c:numRef>
            </c:plus>
            <c:minus>
              <c:numRef>
                <c:f>'[XFAssay_10152019_74 CMA normalizado.xlsm]Summary Printout'!$AS$104:$AS$115</c:f>
              </c:numRef>
            </c:minus>
          </c:errBars>
          <c:xVal>
            <c:numRef>
              <c:f>'[XFAssay_10152019_74 CMA normalizado.xlsm]Summary Printout'!$AA$104:$AA$115</c:f>
              <c:numCache>
                <c:formatCode>0.00</c:formatCode>
                <c:ptCount val="12"/>
                <c:pt idx="0">
                  <c:v>1.35</c:v>
                </c:pt>
                <c:pt idx="1">
                  <c:v>10.133333333333301</c:v>
                </c:pt>
                <c:pt idx="2">
                  <c:v>18.966666666666701</c:v>
                </c:pt>
                <c:pt idx="3">
                  <c:v>27.983333333333238</c:v>
                </c:pt>
                <c:pt idx="4">
                  <c:v>36.800000000000011</c:v>
                </c:pt>
                <c:pt idx="5">
                  <c:v>45.633333333333297</c:v>
                </c:pt>
                <c:pt idx="6">
                  <c:v>54.666666666666607</c:v>
                </c:pt>
                <c:pt idx="7">
                  <c:v>63.46666666666659</c:v>
                </c:pt>
                <c:pt idx="8">
                  <c:v>72.283333333333246</c:v>
                </c:pt>
                <c:pt idx="9">
                  <c:v>81.3</c:v>
                </c:pt>
                <c:pt idx="10">
                  <c:v>90.116666666666703</c:v>
                </c:pt>
                <c:pt idx="11">
                  <c:v>98.966666666666697</c:v>
                </c:pt>
              </c:numCache>
            </c:numRef>
          </c:xVal>
          <c:yVal>
            <c:numRef>
              <c:f>'[XFAssay_10152019_74 CMA normalizado.xlsm]Summary Printout'!$AI$104:$AI$115</c:f>
            </c:numRef>
          </c:yVal>
          <c:smooth val="0"/>
          <c:extLst>
            <c:ext xmlns:c16="http://schemas.microsoft.com/office/drawing/2014/chart" uri="{C3380CC4-5D6E-409C-BE32-E72D297353CC}">
              <c16:uniqueId val="{00000007-0288-45A1-AD4C-3109E6F46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642792"/>
        <c:axId val="836648840"/>
      </c:scatterChart>
      <c:valAx>
        <c:axId val="83664279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lang="en-US"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>
                    <a:latin typeface="Arial" panose="020B0604020202020204" pitchFamily="34" charset="0"/>
                    <a:cs typeface="Arial" panose="020B0604020202020204" pitchFamily="34" charset="0"/>
                  </a:rPr>
                  <a:t>Time (min)</a:t>
                </a:r>
              </a:p>
            </c:rich>
          </c:tx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836648840"/>
        <c:crosses val="autoZero"/>
        <c:crossBetween val="midCat"/>
        <c:majorUnit val="20"/>
      </c:valAx>
      <c:valAx>
        <c:axId val="836648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800" b="0">
                    <a:latin typeface="Arial" panose="020B0604020202020204" pitchFamily="34" charset="0"/>
                    <a:cs typeface="Arial" panose="020B0604020202020204" pitchFamily="34" charset="0"/>
                  </a:rPr>
                  <a:t>OCR (pmol/min)</a:t>
                </a:r>
              </a:p>
            </c:rich>
          </c:tx>
          <c:overlay val="0"/>
        </c:title>
        <c:numFmt formatCode="#,##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lang="en-US"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836642792"/>
        <c:crosses val="autoZero"/>
        <c:crossBetween val="midCat"/>
        <c:majorUnit val="4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4233543812494"/>
          <c:y val="3.072816303480936E-2"/>
          <c:w val="0.80855766456187506"/>
          <c:h val="0.90756658955471559"/>
        </c:manualLayout>
      </c:layout>
      <c:barChart>
        <c:barDir val="col"/>
        <c:grouping val="clustered"/>
        <c:varyColors val="0"/>
        <c:ser>
          <c:idx val="1"/>
          <c:order val="0"/>
          <c:tx>
            <c:v>U251</c:v>
          </c:tx>
          <c:invertIfNegative val="0"/>
          <c:dPt>
            <c:idx val="0"/>
            <c:invertIfNegative val="0"/>
            <c:bubble3D val="0"/>
            <c:spPr>
              <a:solidFill>
                <a:srgbClr val="008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57F-924E-A791-2577240FB68E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57F-924E-A791-2577240FB68E}"/>
              </c:ext>
            </c:extLst>
          </c:dPt>
          <c:errBars>
            <c:errBarType val="both"/>
            <c:errValType val="cust"/>
            <c:noEndCap val="0"/>
            <c:plus>
              <c:numRef>
                <c:f>'sin n3'!$J$35:$K$35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0.04</c:v>
                  </c:pt>
                </c:numCache>
              </c:numRef>
            </c:plus>
            <c:minus>
              <c:numRef>
                <c:f>'sin n3'!$J$35:$K$35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0.04</c:v>
                  </c:pt>
                </c:numCache>
              </c:numRef>
            </c:minus>
          </c:errBars>
          <c:cat>
            <c:numRef>
              <c:f>'sin n3'!$J$33:$K$33</c:f>
              <c:numCache>
                <c:formatCode>General</c:formatCode>
                <c:ptCount val="2"/>
              </c:numCache>
            </c:numRef>
          </c:cat>
          <c:val>
            <c:numRef>
              <c:f>'sin n3'!$J$34:$K$34</c:f>
              <c:numCache>
                <c:formatCode>General</c:formatCode>
                <c:ptCount val="2"/>
                <c:pt idx="0">
                  <c:v>1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F-924E-A791-2577240FB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498911608"/>
        <c:axId val="498914792"/>
      </c:barChart>
      <c:catAx>
        <c:axId val="4989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98914792"/>
        <c:crosses val="autoZero"/>
        <c:auto val="1"/>
        <c:lblAlgn val="ctr"/>
        <c:lblOffset val="100"/>
        <c:noMultiLvlLbl val="0"/>
      </c:catAx>
      <c:valAx>
        <c:axId val="498914792"/>
        <c:scaling>
          <c:orientation val="minMax"/>
          <c:max val="1"/>
          <c:min val="0.60000000000000009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s-ES"/>
          </a:p>
        </c:txPr>
        <c:crossAx val="498911608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5EF18-8050-4F7E-8C86-C652049D4AF5}" type="datetimeFigureOut">
              <a:rPr lang="es-ES" smtClean="0"/>
              <a:t>25/1/22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6BA-EDFE-44C4-887C-B44E24F584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2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ioportal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10" Type="http://schemas.openxmlformats.org/officeDocument/2006/relationships/image" Target="../media/image9.e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cbioportal.org/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31.emf"/><Relationship Id="rId10" Type="http://schemas.openxmlformats.org/officeDocument/2006/relationships/image" Target="../media/image37.png"/><Relationship Id="rId4" Type="http://schemas.openxmlformats.org/officeDocument/2006/relationships/image" Target="../media/image30.emf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3">
            <a:extLst>
              <a:ext uri="{FF2B5EF4-FFF2-40B4-BE49-F238E27FC236}">
                <a16:creationId xmlns:a16="http://schemas.microsoft.com/office/drawing/2014/main" id="{790C6373-FBE4-DA48-8AC9-ACF73116727E}"/>
              </a:ext>
            </a:extLst>
          </p:cNvPr>
          <p:cNvSpPr/>
          <p:nvPr/>
        </p:nvSpPr>
        <p:spPr>
          <a:xfrm>
            <a:off x="826484" y="2624285"/>
            <a:ext cx="402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Arial"/>
              </a:rPr>
              <a:t>B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9" name="CustomShape 51">
            <a:extLst>
              <a:ext uri="{FF2B5EF4-FFF2-40B4-BE49-F238E27FC236}">
                <a16:creationId xmlns:a16="http://schemas.microsoft.com/office/drawing/2014/main" id="{DF8E60CE-818D-2A4A-8CF2-C610B1FC52F1}"/>
              </a:ext>
            </a:extLst>
          </p:cNvPr>
          <p:cNvSpPr/>
          <p:nvPr/>
        </p:nvSpPr>
        <p:spPr>
          <a:xfrm>
            <a:off x="3160582" y="3807407"/>
            <a:ext cx="884489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LAMP2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 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10" name="CustomShape 52">
            <a:extLst>
              <a:ext uri="{FF2B5EF4-FFF2-40B4-BE49-F238E27FC236}">
                <a16:creationId xmlns:a16="http://schemas.microsoft.com/office/drawing/2014/main" id="{96A7F144-2300-2344-8A08-733AF57B2F2E}"/>
              </a:ext>
            </a:extLst>
          </p:cNvPr>
          <p:cNvSpPr/>
          <p:nvPr/>
        </p:nvSpPr>
        <p:spPr>
          <a:xfrm rot="16200000">
            <a:off x="2587807" y="3417451"/>
            <a:ext cx="758072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SOX2 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(log2)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11" name="Imagen 37">
            <a:extLst>
              <a:ext uri="{FF2B5EF4-FFF2-40B4-BE49-F238E27FC236}">
                <a16:creationId xmlns:a16="http://schemas.microsoft.com/office/drawing/2014/main" id="{5D02A6AA-F4D7-1843-B023-005970B6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068959" y="2984445"/>
            <a:ext cx="1092964" cy="1080000"/>
          </a:xfrm>
          <a:prstGeom prst="rect">
            <a:avLst/>
          </a:prstGeom>
          <a:ln w="0">
            <a:noFill/>
          </a:ln>
        </p:spPr>
      </p:pic>
      <p:sp>
        <p:nvSpPr>
          <p:cNvPr id="12" name="CustomShape 53">
            <a:extLst>
              <a:ext uri="{FF2B5EF4-FFF2-40B4-BE49-F238E27FC236}">
                <a16:creationId xmlns:a16="http://schemas.microsoft.com/office/drawing/2014/main" id="{57D69205-C84A-694A-A868-D73AFE96333F}"/>
              </a:ext>
            </a:extLst>
          </p:cNvPr>
          <p:cNvSpPr/>
          <p:nvPr/>
        </p:nvSpPr>
        <p:spPr>
          <a:xfrm>
            <a:off x="3130367" y="3632006"/>
            <a:ext cx="968550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strike="noStrike" spc="-1" dirty="0" err="1">
                <a:solidFill>
                  <a:srgbClr val="000000"/>
                </a:solidFill>
                <a:latin typeface="Arial"/>
              </a:rPr>
              <a:t>Spearman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: 0.247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13" name="Imagen 87">
            <a:extLst>
              <a:ext uri="{FF2B5EF4-FFF2-40B4-BE49-F238E27FC236}">
                <a16:creationId xmlns:a16="http://schemas.microsoft.com/office/drawing/2014/main" id="{735290EE-AC27-C746-AFA9-3FFE5DE56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068960" y="4304928"/>
            <a:ext cx="1099446" cy="1080000"/>
          </a:xfrm>
          <a:prstGeom prst="rect">
            <a:avLst/>
          </a:prstGeom>
          <a:ln w="0">
            <a:noFill/>
          </a:ln>
        </p:spPr>
      </p:pic>
      <p:sp>
        <p:nvSpPr>
          <p:cNvPr id="14" name="CustomShape 55">
            <a:extLst>
              <a:ext uri="{FF2B5EF4-FFF2-40B4-BE49-F238E27FC236}">
                <a16:creationId xmlns:a16="http://schemas.microsoft.com/office/drawing/2014/main" id="{3305803D-34ED-CE44-92B8-48EC1BAD6F66}"/>
              </a:ext>
            </a:extLst>
          </p:cNvPr>
          <p:cNvSpPr/>
          <p:nvPr/>
        </p:nvSpPr>
        <p:spPr>
          <a:xfrm>
            <a:off x="3173705" y="5434632"/>
            <a:ext cx="889957" cy="213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LAMP2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 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15" name="CustomShape 56">
            <a:extLst>
              <a:ext uri="{FF2B5EF4-FFF2-40B4-BE49-F238E27FC236}">
                <a16:creationId xmlns:a16="http://schemas.microsoft.com/office/drawing/2014/main" id="{16900B2D-FDCB-E544-A053-61C0ADE391D9}"/>
              </a:ext>
            </a:extLst>
          </p:cNvPr>
          <p:cNvSpPr/>
          <p:nvPr/>
        </p:nvSpPr>
        <p:spPr>
          <a:xfrm rot="16200000">
            <a:off x="2549311" y="4737933"/>
            <a:ext cx="835065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SOX9 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16" name="CustomShape 57">
            <a:extLst>
              <a:ext uri="{FF2B5EF4-FFF2-40B4-BE49-F238E27FC236}">
                <a16:creationId xmlns:a16="http://schemas.microsoft.com/office/drawing/2014/main" id="{76E2616D-A55F-D745-8286-CB13BCD8EA9E}"/>
              </a:ext>
            </a:extLst>
          </p:cNvPr>
          <p:cNvSpPr/>
          <p:nvPr/>
        </p:nvSpPr>
        <p:spPr>
          <a:xfrm>
            <a:off x="3135459" y="5061796"/>
            <a:ext cx="1075401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strike="noStrike" spc="-1" dirty="0" err="1">
                <a:solidFill>
                  <a:srgbClr val="000000"/>
                </a:solidFill>
                <a:latin typeface="Arial"/>
              </a:rPr>
              <a:t>Spearman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: 0.207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17" name="CustomShape 66">
            <a:extLst>
              <a:ext uri="{FF2B5EF4-FFF2-40B4-BE49-F238E27FC236}">
                <a16:creationId xmlns:a16="http://schemas.microsoft.com/office/drawing/2014/main" id="{C499236C-3299-CC4A-90CF-F5B9EF9D75BD}"/>
              </a:ext>
            </a:extLst>
          </p:cNvPr>
          <p:cNvSpPr/>
          <p:nvPr/>
        </p:nvSpPr>
        <p:spPr>
          <a:xfrm>
            <a:off x="2800268" y="2624285"/>
            <a:ext cx="402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Arial"/>
              </a:rPr>
              <a:t>C</a:t>
            </a:r>
            <a:endParaRPr lang="es-ES" sz="2000" b="0" strike="noStrike" spc="-1" dirty="0">
              <a:latin typeface="Arial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E3E2B0F4-E696-A14B-A913-126C289D72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72" b="13563"/>
          <a:stretch/>
        </p:blipFill>
        <p:spPr>
          <a:xfrm>
            <a:off x="1166875" y="3003073"/>
            <a:ext cx="1285422" cy="1044000"/>
          </a:xfrm>
          <a:prstGeom prst="rect">
            <a:avLst/>
          </a:prstGeom>
          <a:ln w="0">
            <a:noFill/>
          </a:ln>
        </p:spPr>
      </p:pic>
      <p:sp>
        <p:nvSpPr>
          <p:cNvPr id="19" name="CustomShape 69">
            <a:extLst>
              <a:ext uri="{FF2B5EF4-FFF2-40B4-BE49-F238E27FC236}">
                <a16:creationId xmlns:a16="http://schemas.microsoft.com/office/drawing/2014/main" id="{B4DD1744-55C9-A24D-94E9-53B3564D2EF3}"/>
              </a:ext>
            </a:extLst>
          </p:cNvPr>
          <p:cNvSpPr/>
          <p:nvPr/>
        </p:nvSpPr>
        <p:spPr>
          <a:xfrm>
            <a:off x="1239909" y="2984325"/>
            <a:ext cx="65015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800" b="0" strike="noStrike" spc="-1" dirty="0">
                <a:solidFill>
                  <a:srgbClr val="000000"/>
                </a:solidFill>
                <a:latin typeface="Arial"/>
              </a:rPr>
              <a:t>r = 0.821</a:t>
            </a:r>
            <a:endParaRPr lang="es-ES" sz="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 dirty="0">
                <a:solidFill>
                  <a:srgbClr val="000000"/>
                </a:solidFill>
                <a:latin typeface="Arial"/>
              </a:rPr>
              <a:t>p = 0.023</a:t>
            </a:r>
          </a:p>
        </p:txBody>
      </p:sp>
      <p:sp>
        <p:nvSpPr>
          <p:cNvPr id="20" name="CustomShape 70">
            <a:extLst>
              <a:ext uri="{FF2B5EF4-FFF2-40B4-BE49-F238E27FC236}">
                <a16:creationId xmlns:a16="http://schemas.microsoft.com/office/drawing/2014/main" id="{D8BEE953-77B5-AE41-85F0-B064496DF405}"/>
              </a:ext>
            </a:extLst>
          </p:cNvPr>
          <p:cNvSpPr/>
          <p:nvPr/>
        </p:nvSpPr>
        <p:spPr>
          <a:xfrm>
            <a:off x="1446136" y="4058191"/>
            <a:ext cx="643523" cy="2222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LAMP2A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21" name="CustomShape 71">
            <a:extLst>
              <a:ext uri="{FF2B5EF4-FFF2-40B4-BE49-F238E27FC236}">
                <a16:creationId xmlns:a16="http://schemas.microsoft.com/office/drawing/2014/main" id="{A2DF34DB-1EF4-5D49-9337-DABD455FFC31}"/>
              </a:ext>
            </a:extLst>
          </p:cNvPr>
          <p:cNvSpPr/>
          <p:nvPr/>
        </p:nvSpPr>
        <p:spPr>
          <a:xfrm rot="16200000">
            <a:off x="840218" y="3369512"/>
            <a:ext cx="536806" cy="2213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SOX2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6F8C59D-378F-934B-A797-C664DFD3C7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028" b="14489"/>
          <a:stretch/>
        </p:blipFill>
        <p:spPr>
          <a:xfrm>
            <a:off x="1166875" y="4368699"/>
            <a:ext cx="1285422" cy="1044000"/>
          </a:xfrm>
          <a:prstGeom prst="rect">
            <a:avLst/>
          </a:prstGeom>
          <a:ln w="0">
            <a:noFill/>
          </a:ln>
        </p:spPr>
      </p:pic>
      <p:sp>
        <p:nvSpPr>
          <p:cNvPr id="23" name="CustomShape 73">
            <a:extLst>
              <a:ext uri="{FF2B5EF4-FFF2-40B4-BE49-F238E27FC236}">
                <a16:creationId xmlns:a16="http://schemas.microsoft.com/office/drawing/2014/main" id="{57646D9D-EE19-EC44-AAB2-FDCD02E77DF2}"/>
              </a:ext>
            </a:extLst>
          </p:cNvPr>
          <p:cNvSpPr/>
          <p:nvPr/>
        </p:nvSpPr>
        <p:spPr>
          <a:xfrm>
            <a:off x="1079477" y="4352477"/>
            <a:ext cx="81252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800" b="0" strike="noStrike" spc="-1" dirty="0">
                <a:solidFill>
                  <a:srgbClr val="000000"/>
                </a:solidFill>
                <a:latin typeface="Arial"/>
              </a:rPr>
              <a:t>r = 0.688</a:t>
            </a:r>
            <a:endParaRPr lang="es-ES" sz="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 dirty="0">
                <a:solidFill>
                  <a:srgbClr val="000000"/>
                </a:solidFill>
                <a:latin typeface="Arial"/>
              </a:rPr>
              <a:t>p = 0.087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24" name="CustomShape 74">
            <a:extLst>
              <a:ext uri="{FF2B5EF4-FFF2-40B4-BE49-F238E27FC236}">
                <a16:creationId xmlns:a16="http://schemas.microsoft.com/office/drawing/2014/main" id="{5B4D0B5F-5A91-9B43-A3B6-7DEB68897D0E}"/>
              </a:ext>
            </a:extLst>
          </p:cNvPr>
          <p:cNvSpPr/>
          <p:nvPr/>
        </p:nvSpPr>
        <p:spPr>
          <a:xfrm>
            <a:off x="1426660" y="5434631"/>
            <a:ext cx="638434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LAMP2A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25" name="CustomShape 75">
            <a:extLst>
              <a:ext uri="{FF2B5EF4-FFF2-40B4-BE49-F238E27FC236}">
                <a16:creationId xmlns:a16="http://schemas.microsoft.com/office/drawing/2014/main" id="{9C3DB6B0-9517-8C4C-9E2B-6B599DA6BD34}"/>
              </a:ext>
            </a:extLst>
          </p:cNvPr>
          <p:cNvSpPr/>
          <p:nvPr/>
        </p:nvSpPr>
        <p:spPr>
          <a:xfrm rot="16200000">
            <a:off x="861759" y="4714661"/>
            <a:ext cx="494376" cy="2220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SOX9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27" name="Imagen 91">
            <a:extLst>
              <a:ext uri="{FF2B5EF4-FFF2-40B4-BE49-F238E27FC236}">
                <a16:creationId xmlns:a16="http://schemas.microsoft.com/office/drawing/2014/main" id="{B0D0FB92-0F32-044F-B16A-3077443FB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4801110" y="2984445"/>
            <a:ext cx="1088643" cy="1080000"/>
          </a:xfrm>
          <a:prstGeom prst="rect">
            <a:avLst/>
          </a:prstGeom>
          <a:ln w="0">
            <a:noFill/>
          </a:ln>
        </p:spPr>
      </p:pic>
      <p:sp>
        <p:nvSpPr>
          <p:cNvPr id="28" name="CustomShape 59">
            <a:extLst>
              <a:ext uri="{FF2B5EF4-FFF2-40B4-BE49-F238E27FC236}">
                <a16:creationId xmlns:a16="http://schemas.microsoft.com/office/drawing/2014/main" id="{0459B64C-5B0C-4E40-9C9C-7FAC9A752AD8}"/>
              </a:ext>
            </a:extLst>
          </p:cNvPr>
          <p:cNvSpPr/>
          <p:nvPr/>
        </p:nvSpPr>
        <p:spPr>
          <a:xfrm>
            <a:off x="4907014" y="4085507"/>
            <a:ext cx="876835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LAMP2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 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29" name="CustomShape 60">
            <a:extLst>
              <a:ext uri="{FF2B5EF4-FFF2-40B4-BE49-F238E27FC236}">
                <a16:creationId xmlns:a16="http://schemas.microsoft.com/office/drawing/2014/main" id="{4A4F1C95-099E-6846-B034-3EBBE716661C}"/>
              </a:ext>
            </a:extLst>
          </p:cNvPr>
          <p:cNvSpPr/>
          <p:nvPr/>
        </p:nvSpPr>
        <p:spPr>
          <a:xfrm rot="16200000">
            <a:off x="4141960" y="3319078"/>
            <a:ext cx="106992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BMI1 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30" name="CustomShape 61">
            <a:extLst>
              <a:ext uri="{FF2B5EF4-FFF2-40B4-BE49-F238E27FC236}">
                <a16:creationId xmlns:a16="http://schemas.microsoft.com/office/drawing/2014/main" id="{8A2792A2-BC0F-F944-9262-BD96201FD437}"/>
              </a:ext>
            </a:extLst>
          </p:cNvPr>
          <p:cNvSpPr/>
          <p:nvPr/>
        </p:nvSpPr>
        <p:spPr>
          <a:xfrm>
            <a:off x="4938336" y="3633956"/>
            <a:ext cx="11066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strike="noStrike" spc="-1" dirty="0" err="1">
                <a:solidFill>
                  <a:srgbClr val="000000"/>
                </a:solidFill>
                <a:latin typeface="Arial"/>
              </a:rPr>
              <a:t>Spearman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: 0.302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32" name="Imagen 95">
            <a:extLst>
              <a:ext uri="{FF2B5EF4-FFF2-40B4-BE49-F238E27FC236}">
                <a16:creationId xmlns:a16="http://schemas.microsoft.com/office/drawing/2014/main" id="{CA4FB75B-07CE-D644-8DB4-FD8456E53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4777720" y="4335519"/>
            <a:ext cx="1090804" cy="1080000"/>
          </a:xfrm>
          <a:prstGeom prst="rect">
            <a:avLst/>
          </a:prstGeom>
          <a:ln w="0">
            <a:noFill/>
          </a:ln>
        </p:spPr>
      </p:pic>
      <p:sp>
        <p:nvSpPr>
          <p:cNvPr id="33" name="CustomShape 63">
            <a:extLst>
              <a:ext uri="{FF2B5EF4-FFF2-40B4-BE49-F238E27FC236}">
                <a16:creationId xmlns:a16="http://schemas.microsoft.com/office/drawing/2014/main" id="{792644FA-C298-024B-B5A9-97ED71504FA7}"/>
              </a:ext>
            </a:extLst>
          </p:cNvPr>
          <p:cNvSpPr/>
          <p:nvPr/>
        </p:nvSpPr>
        <p:spPr>
          <a:xfrm>
            <a:off x="4873101" y="5434632"/>
            <a:ext cx="900043" cy="2139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LAMP2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 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34" name="CustomShape 64">
            <a:extLst>
              <a:ext uri="{FF2B5EF4-FFF2-40B4-BE49-F238E27FC236}">
                <a16:creationId xmlns:a16="http://schemas.microsoft.com/office/drawing/2014/main" id="{2F4641AF-CEBB-3C40-9CD5-24B7931308CF}"/>
              </a:ext>
            </a:extLst>
          </p:cNvPr>
          <p:cNvSpPr/>
          <p:nvPr/>
        </p:nvSpPr>
        <p:spPr>
          <a:xfrm rot="16200000">
            <a:off x="4141960" y="4696721"/>
            <a:ext cx="106992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POU5F1 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35" name="CustomShape 65">
            <a:extLst>
              <a:ext uri="{FF2B5EF4-FFF2-40B4-BE49-F238E27FC236}">
                <a16:creationId xmlns:a16="http://schemas.microsoft.com/office/drawing/2014/main" id="{4B1BEC37-1BC8-7C4B-A278-ABF9916F4FEC}"/>
              </a:ext>
            </a:extLst>
          </p:cNvPr>
          <p:cNvSpPr/>
          <p:nvPr/>
        </p:nvSpPr>
        <p:spPr>
          <a:xfrm>
            <a:off x="4931761" y="5061796"/>
            <a:ext cx="11066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strike="noStrike" spc="-1" dirty="0" err="1">
                <a:solidFill>
                  <a:srgbClr val="000000"/>
                </a:solidFill>
                <a:latin typeface="Arial"/>
              </a:rPr>
              <a:t>Spearman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: 0.244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38" name="CustomShape 23">
            <a:extLst>
              <a:ext uri="{FF2B5EF4-FFF2-40B4-BE49-F238E27FC236}">
                <a16:creationId xmlns:a16="http://schemas.microsoft.com/office/drawing/2014/main" id="{069AD799-7294-5344-95F0-102B83B59227}"/>
              </a:ext>
            </a:extLst>
          </p:cNvPr>
          <p:cNvSpPr/>
          <p:nvPr/>
        </p:nvSpPr>
        <p:spPr>
          <a:xfrm>
            <a:off x="1258532" y="632520"/>
            <a:ext cx="402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Arial"/>
              </a:rPr>
              <a:t>A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39" name="CustomShape 59">
            <a:extLst>
              <a:ext uri="{FF2B5EF4-FFF2-40B4-BE49-F238E27FC236}">
                <a16:creationId xmlns:a16="http://schemas.microsoft.com/office/drawing/2014/main" id="{5883B9A6-46E7-504C-9710-2C966A26B262}"/>
              </a:ext>
            </a:extLst>
          </p:cNvPr>
          <p:cNvSpPr/>
          <p:nvPr/>
        </p:nvSpPr>
        <p:spPr>
          <a:xfrm>
            <a:off x="3173197" y="4086479"/>
            <a:ext cx="884489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800" b="0" i="1" strike="noStrike" spc="-1" dirty="0">
                <a:solidFill>
                  <a:srgbClr val="000000"/>
                </a:solidFill>
                <a:latin typeface="Arial"/>
              </a:rPr>
              <a:t>LAMP2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 (log2)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41" name="7 CuadroTexto">
            <a:extLst>
              <a:ext uri="{FF2B5EF4-FFF2-40B4-BE49-F238E27FC236}">
                <a16:creationId xmlns:a16="http://schemas.microsoft.com/office/drawing/2014/main" id="{7C90167C-0E4D-C343-BAAA-A2C81DBC8384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1.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E277C3-C012-1244-BA72-3980B4305BDB}"/>
              </a:ext>
            </a:extLst>
          </p:cNvPr>
          <p:cNvSpPr/>
          <p:nvPr/>
        </p:nvSpPr>
        <p:spPr>
          <a:xfrm>
            <a:off x="52649" y="7881228"/>
            <a:ext cx="6464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Supp. Fig.1. 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LAMP2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expression is high in GSCs </a:t>
            </a:r>
          </a:p>
          <a:p>
            <a:pPr algn="just"/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Representative images of the immunohistochemical staining of LAMP2A in subcutaneous tumors from parental U87-MG and respective oncospheres (n=2), scale bar= 100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m;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(B)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Quantification and Pearson’s correlation of LAMP2A with SOX2 and SOX9 in GBM cell lines; 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(C)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Association study of </a:t>
            </a:r>
            <a:r>
              <a:rPr lang="en-US" sz="800" i="1" dirty="0">
                <a:latin typeface="Arial" panose="020B0604020202020204" pitchFamily="34" charset="0"/>
                <a:ea typeface="Times New Roman" panose="02020603050405020304" pitchFamily="18" charset="0"/>
              </a:rPr>
              <a:t>LAMP2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with stem cell markers </a:t>
            </a:r>
            <a:r>
              <a:rPr lang="en-US" sz="800" i="1" dirty="0">
                <a:latin typeface="Arial" panose="020B0604020202020204" pitchFamily="34" charset="0"/>
                <a:ea typeface="Times New Roman" panose="02020603050405020304" pitchFamily="18" charset="0"/>
              </a:rPr>
              <a:t>SOX2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(p=2.197e-03)</a:t>
            </a:r>
            <a:r>
              <a:rPr lang="en-US" sz="800" i="1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" i="1" dirty="0">
                <a:latin typeface="Arial" panose="020B0604020202020204" pitchFamily="34" charset="0"/>
                <a:ea typeface="Times New Roman" panose="02020603050405020304" pitchFamily="18" charset="0"/>
              </a:rPr>
              <a:t>SOX9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(p=0.0103)</a:t>
            </a:r>
            <a:r>
              <a:rPr lang="en-US" sz="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BMI1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(p=5.707e-05) and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POU5F1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(p=2.456e-03)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in TCGA cohort (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cBioPortal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 for cancer genomics, 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https://www.cbioportal.org/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); </a:t>
            </a:r>
            <a:endParaRPr lang="en-US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E870E5C-7327-4DD5-A294-C228E2D013CB}"/>
              </a:ext>
            </a:extLst>
          </p:cNvPr>
          <p:cNvGrpSpPr/>
          <p:nvPr/>
        </p:nvGrpSpPr>
        <p:grpSpPr>
          <a:xfrm>
            <a:off x="1546565" y="699620"/>
            <a:ext cx="3218106" cy="1341634"/>
            <a:chOff x="1556793" y="51548"/>
            <a:chExt cx="3218106" cy="134163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752534A-7322-704D-9D21-B150344E2EAB}"/>
                </a:ext>
              </a:extLst>
            </p:cNvPr>
            <p:cNvSpPr txBox="1"/>
            <p:nvPr/>
          </p:nvSpPr>
          <p:spPr>
            <a:xfrm rot="16200000">
              <a:off x="1352249" y="765056"/>
              <a:ext cx="6399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>
                  <a:latin typeface="Arial" panose="020B0604020202020204" pitchFamily="34" charset="0"/>
                  <a:cs typeface="Arial" panose="020B0604020202020204" pitchFamily="34" charset="0"/>
                </a:rPr>
                <a:t>LAMP2A</a:t>
              </a:r>
            </a:p>
          </p:txBody>
        </p:sp>
        <p:sp>
          <p:nvSpPr>
            <p:cNvPr id="36" name="CustomShape 25">
              <a:extLst>
                <a:ext uri="{FF2B5EF4-FFF2-40B4-BE49-F238E27FC236}">
                  <a16:creationId xmlns:a16="http://schemas.microsoft.com/office/drawing/2014/main" id="{7A10CCB7-C74C-B549-A09C-C93EC30094CE}"/>
                </a:ext>
              </a:extLst>
            </p:cNvPr>
            <p:cNvSpPr/>
            <p:nvPr/>
          </p:nvSpPr>
          <p:spPr>
            <a:xfrm>
              <a:off x="2411913" y="58490"/>
              <a:ext cx="306143" cy="21399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latin typeface="Arial"/>
                </a:rPr>
                <a:t>-</a:t>
              </a:r>
            </a:p>
          </p:txBody>
        </p:sp>
        <p:sp>
          <p:nvSpPr>
            <p:cNvPr id="37" name="CustomShape 26">
              <a:extLst>
                <a:ext uri="{FF2B5EF4-FFF2-40B4-BE49-F238E27FC236}">
                  <a16:creationId xmlns:a16="http://schemas.microsoft.com/office/drawing/2014/main" id="{E3A49BC1-F6A2-3948-9314-0E11ABFD0056}"/>
                </a:ext>
              </a:extLst>
            </p:cNvPr>
            <p:cNvSpPr/>
            <p:nvPr/>
          </p:nvSpPr>
          <p:spPr>
            <a:xfrm>
              <a:off x="3874669" y="51548"/>
              <a:ext cx="404647" cy="21399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latin typeface="Arial"/>
                </a:rPr>
                <a:t>CSC</a:t>
              </a:r>
            </a:p>
          </p:txBody>
        </p:sp>
        <p:pic>
          <p:nvPicPr>
            <p:cNvPr id="4" name="Imagen 3" descr="Imagen que contiene piso, alfombra, alimentos&#10;&#10;Descripción generada automáticamente">
              <a:extLst>
                <a:ext uri="{FF2B5EF4-FFF2-40B4-BE49-F238E27FC236}">
                  <a16:creationId xmlns:a16="http://schemas.microsoft.com/office/drawing/2014/main" id="{64D26FC4-F44B-4C72-9FAD-1C4ACCDE5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427" y="309490"/>
              <a:ext cx="1442032" cy="10815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Imagen 30" descr="Imagen que contiene grande, alimentos, alfombra&#10;&#10;Descripción generada automáticamente">
              <a:extLst>
                <a:ext uri="{FF2B5EF4-FFF2-40B4-BE49-F238E27FC236}">
                  <a16:creationId xmlns:a16="http://schemas.microsoft.com/office/drawing/2014/main" id="{9FE4B1E7-A9F4-4DD5-B584-97EFE28E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867" y="311657"/>
              <a:ext cx="1442032" cy="10815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6261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30 CuadroTexto">
            <a:extLst>
              <a:ext uri="{FF2B5EF4-FFF2-40B4-BE49-F238E27FC236}">
                <a16:creationId xmlns:a16="http://schemas.microsoft.com/office/drawing/2014/main" id="{FC3A0145-16E7-6F4A-9F6B-DA571E659DB8}"/>
              </a:ext>
            </a:extLst>
          </p:cNvPr>
          <p:cNvSpPr txBox="1"/>
          <p:nvPr/>
        </p:nvSpPr>
        <p:spPr>
          <a:xfrm>
            <a:off x="193290" y="2793526"/>
            <a:ext cx="1088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Rembrandt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37 CuadroTexto">
            <a:extLst>
              <a:ext uri="{FF2B5EF4-FFF2-40B4-BE49-F238E27FC236}">
                <a16:creationId xmlns:a16="http://schemas.microsoft.com/office/drawing/2014/main" id="{5EBDAEBD-2348-0D43-B3A0-7E730F47568A}"/>
              </a:ext>
            </a:extLst>
          </p:cNvPr>
          <p:cNvSpPr txBox="1"/>
          <p:nvPr/>
        </p:nvSpPr>
        <p:spPr>
          <a:xfrm>
            <a:off x="3543154" y="3189324"/>
            <a:ext cx="907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38 CuadroTexto">
            <a:extLst>
              <a:ext uri="{FF2B5EF4-FFF2-40B4-BE49-F238E27FC236}">
                <a16:creationId xmlns:a16="http://schemas.microsoft.com/office/drawing/2014/main" id="{04B9BF9E-8BE3-834F-A74F-59FECF1999A3}"/>
              </a:ext>
            </a:extLst>
          </p:cNvPr>
          <p:cNvSpPr txBox="1"/>
          <p:nvPr/>
        </p:nvSpPr>
        <p:spPr>
          <a:xfrm>
            <a:off x="3543154" y="3302622"/>
            <a:ext cx="823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1 CuadroTexto">
            <a:extLst>
              <a:ext uri="{FF2B5EF4-FFF2-40B4-BE49-F238E27FC236}">
                <a16:creationId xmlns:a16="http://schemas.microsoft.com/office/drawing/2014/main" id="{D86904CC-05C4-4E43-A184-6D17FC139375}"/>
              </a:ext>
            </a:extLst>
          </p:cNvPr>
          <p:cNvSpPr txBox="1"/>
          <p:nvPr/>
        </p:nvSpPr>
        <p:spPr>
          <a:xfrm>
            <a:off x="88644" y="7866169"/>
            <a:ext cx="66693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Supp. Fig.2.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LAMP2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expression does not affect overall survival among GBM subtypes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Kaplan Meier curves representing survival of patients with low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LAMP2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expression in classical (TCGA: n=130 vs n=68; Rembrandt: n=6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n=57, respectively), mesenchymal (TCGA: n=66 vs n=99; Rembrandt: n=9 vs n=50, respectively) and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proneural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(TCGA: n=16 vs n=146; Rembrandt: n=9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n=50, respectively) GBM subtypes in TCGA (up) and Rembrandt (down) cohorts. Optimal cutoff points for Kaplan Meier curves were designated by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GlioVis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database. </a:t>
            </a:r>
            <a:r>
              <a:rPr lang="en-US" sz="9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B-C) </a:t>
            </a: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Quantification of CMA activity by puncta per cell in control (NIH3T3, N2A) and GBM cells </a:t>
            </a:r>
            <a:r>
              <a:rPr lang="en-US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B </a:t>
            </a: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GNS </a:t>
            </a:r>
            <a:r>
              <a:rPr lang="en-US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 </a:t>
            </a: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transduced with KFERQ-</a:t>
            </a:r>
            <a:r>
              <a:rPr lang="en-US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Dendra</a:t>
            </a:r>
            <a:r>
              <a:rPr lang="en-US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CMA reporter, in the presence (n=6) or absence (n=3) of serum. Also in the presence of the oxidative stressor paraquat in the case of GBM cells (n=3).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152">
            <a:extLst>
              <a:ext uri="{FF2B5EF4-FFF2-40B4-BE49-F238E27FC236}">
                <a16:creationId xmlns:a16="http://schemas.microsoft.com/office/drawing/2014/main" id="{287CCC50-A3D0-D74E-BEB1-62FED3D47223}"/>
              </a:ext>
            </a:extLst>
          </p:cNvPr>
          <p:cNvGrpSpPr/>
          <p:nvPr/>
        </p:nvGrpSpPr>
        <p:grpSpPr>
          <a:xfrm>
            <a:off x="785078" y="776977"/>
            <a:ext cx="1728180" cy="1930256"/>
            <a:chOff x="2253420" y="6806824"/>
            <a:chExt cx="1728180" cy="1930256"/>
          </a:xfrm>
        </p:grpSpPr>
        <p:grpSp>
          <p:nvGrpSpPr>
            <p:cNvPr id="57" name="Group 153">
              <a:extLst>
                <a:ext uri="{FF2B5EF4-FFF2-40B4-BE49-F238E27FC236}">
                  <a16:creationId xmlns:a16="http://schemas.microsoft.com/office/drawing/2014/main" id="{405852C5-D89B-B446-9E83-FBD9BED17457}"/>
                </a:ext>
              </a:extLst>
            </p:cNvPr>
            <p:cNvGrpSpPr/>
            <p:nvPr/>
          </p:nvGrpSpPr>
          <p:grpSpPr>
            <a:xfrm>
              <a:off x="2253420" y="6806824"/>
              <a:ext cx="1627740" cy="1758892"/>
              <a:chOff x="2253420" y="6806824"/>
              <a:chExt cx="1627740" cy="1758892"/>
            </a:xfrm>
          </p:grpSpPr>
          <p:grpSp>
            <p:nvGrpSpPr>
              <p:cNvPr id="59" name="Group 154">
                <a:extLst>
                  <a:ext uri="{FF2B5EF4-FFF2-40B4-BE49-F238E27FC236}">
                    <a16:creationId xmlns:a16="http://schemas.microsoft.com/office/drawing/2014/main" id="{44548F67-BC0B-5440-81CF-5CA3D8DABED1}"/>
                  </a:ext>
                </a:extLst>
              </p:cNvPr>
              <p:cNvGrpSpPr/>
              <p:nvPr/>
            </p:nvGrpSpPr>
            <p:grpSpPr>
              <a:xfrm>
                <a:off x="2678760" y="7346160"/>
                <a:ext cx="1202400" cy="1041120"/>
                <a:chOff x="2678760" y="7346160"/>
                <a:chExt cx="1202400" cy="1041120"/>
              </a:xfrm>
            </p:grpSpPr>
            <p:pic>
              <p:nvPicPr>
                <p:cNvPr id="76" name="Picture 21">
                  <a:extLst>
                    <a:ext uri="{FF2B5EF4-FFF2-40B4-BE49-F238E27FC236}">
                      <a16:creationId xmlns:a16="http://schemas.microsoft.com/office/drawing/2014/main" id="{7B5F2F0D-5CF9-E541-ACA8-D95D4EB04EF3}"/>
                    </a:ext>
                  </a:extLst>
                </p:cNvPr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2678760" y="7379280"/>
                  <a:ext cx="1202400" cy="100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77" name="CustomShape 155">
                  <a:extLst>
                    <a:ext uri="{FF2B5EF4-FFF2-40B4-BE49-F238E27FC236}">
                      <a16:creationId xmlns:a16="http://schemas.microsoft.com/office/drawing/2014/main" id="{924EB254-8166-204A-B29C-B5B43EAA9EAB}"/>
                    </a:ext>
                  </a:extLst>
                </p:cNvPr>
                <p:cNvSpPr/>
                <p:nvPr/>
              </p:nvSpPr>
              <p:spPr>
                <a:xfrm>
                  <a:off x="3332646" y="7346160"/>
                  <a:ext cx="538200" cy="549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60" name="CustomShape 156">
                <a:extLst>
                  <a:ext uri="{FF2B5EF4-FFF2-40B4-BE49-F238E27FC236}">
                    <a16:creationId xmlns:a16="http://schemas.microsoft.com/office/drawing/2014/main" id="{17F28007-9B8C-1E42-8B66-99F57797397A}"/>
                  </a:ext>
                </a:extLst>
              </p:cNvPr>
              <p:cNvSpPr/>
              <p:nvPr/>
            </p:nvSpPr>
            <p:spPr>
              <a:xfrm>
                <a:off x="2711880" y="8092620"/>
                <a:ext cx="395280" cy="12204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p=0.067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61" name="Line 157">
                <a:extLst>
                  <a:ext uri="{FF2B5EF4-FFF2-40B4-BE49-F238E27FC236}">
                    <a16:creationId xmlns:a16="http://schemas.microsoft.com/office/drawing/2014/main" id="{DEC05514-2396-004D-B48E-5377DEAC0B74}"/>
                  </a:ext>
                </a:extLst>
              </p:cNvPr>
              <p:cNvSpPr/>
              <p:nvPr/>
            </p:nvSpPr>
            <p:spPr>
              <a:xfrm>
                <a:off x="3042720" y="7575480"/>
                <a:ext cx="144000" cy="0"/>
              </a:xfrm>
              <a:prstGeom prst="line">
                <a:avLst/>
              </a:prstGeom>
              <a:ln w="19050">
                <a:solidFill>
                  <a:srgbClr val="FD876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2" name="Line 158">
                <a:extLst>
                  <a:ext uri="{FF2B5EF4-FFF2-40B4-BE49-F238E27FC236}">
                    <a16:creationId xmlns:a16="http://schemas.microsoft.com/office/drawing/2014/main" id="{43BB7CA6-6786-2149-AE9A-2F8C4ABB4C5A}"/>
                  </a:ext>
                </a:extLst>
              </p:cNvPr>
              <p:cNvSpPr/>
              <p:nvPr/>
            </p:nvSpPr>
            <p:spPr>
              <a:xfrm>
                <a:off x="3042720" y="7715880"/>
                <a:ext cx="14400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3" name="CustomShape 159">
                <a:extLst>
                  <a:ext uri="{FF2B5EF4-FFF2-40B4-BE49-F238E27FC236}">
                    <a16:creationId xmlns:a16="http://schemas.microsoft.com/office/drawing/2014/main" id="{E597E98D-03A7-854D-8AF8-A21F0CFC7FA3}"/>
                  </a:ext>
                </a:extLst>
              </p:cNvPr>
              <p:cNvSpPr/>
              <p:nvPr/>
            </p:nvSpPr>
            <p:spPr>
              <a:xfrm>
                <a:off x="3163320" y="7457400"/>
                <a:ext cx="4608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High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64" name="CustomShape 160">
                <a:extLst>
                  <a:ext uri="{FF2B5EF4-FFF2-40B4-BE49-F238E27FC236}">
                    <a16:creationId xmlns:a16="http://schemas.microsoft.com/office/drawing/2014/main" id="{C801987B-5615-C847-8F6D-A284B0E1B06B}"/>
                  </a:ext>
                </a:extLst>
              </p:cNvPr>
              <p:cNvSpPr/>
              <p:nvPr/>
            </p:nvSpPr>
            <p:spPr>
              <a:xfrm>
                <a:off x="3163320" y="7591320"/>
                <a:ext cx="4608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Low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65" name="CustomShape 161">
                <a:extLst>
                  <a:ext uri="{FF2B5EF4-FFF2-40B4-BE49-F238E27FC236}">
                    <a16:creationId xmlns:a16="http://schemas.microsoft.com/office/drawing/2014/main" id="{29FAEE47-287A-4144-8858-22D4D7748C7B}"/>
                  </a:ext>
                </a:extLst>
              </p:cNvPr>
              <p:cNvSpPr/>
              <p:nvPr/>
            </p:nvSpPr>
            <p:spPr>
              <a:xfrm rot="16200000">
                <a:off x="1942920" y="7676280"/>
                <a:ext cx="833040" cy="212040"/>
              </a:xfrm>
              <a:prstGeom prst="rect">
                <a:avLst/>
              </a:prstGeom>
              <a:noFill/>
              <a:ln w="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Survival (%)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66" name="CustomShape 162">
                <a:extLst>
                  <a:ext uri="{FF2B5EF4-FFF2-40B4-BE49-F238E27FC236}">
                    <a16:creationId xmlns:a16="http://schemas.microsoft.com/office/drawing/2014/main" id="{D75E80E1-A4D8-1E40-8850-2678F3728406}"/>
                  </a:ext>
                </a:extLst>
              </p:cNvPr>
              <p:cNvSpPr/>
              <p:nvPr/>
            </p:nvSpPr>
            <p:spPr>
              <a:xfrm>
                <a:off x="2342880" y="8203320"/>
                <a:ext cx="3801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67" name="CustomShape 163">
                <a:extLst>
                  <a:ext uri="{FF2B5EF4-FFF2-40B4-BE49-F238E27FC236}">
                    <a16:creationId xmlns:a16="http://schemas.microsoft.com/office/drawing/2014/main" id="{1F366E74-6D5C-1D4F-A146-EF08FC1866C5}"/>
                  </a:ext>
                </a:extLst>
              </p:cNvPr>
              <p:cNvSpPr/>
              <p:nvPr/>
            </p:nvSpPr>
            <p:spPr>
              <a:xfrm>
                <a:off x="2342880" y="7983480"/>
                <a:ext cx="3801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25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68" name="CustomShape 164">
                <a:extLst>
                  <a:ext uri="{FF2B5EF4-FFF2-40B4-BE49-F238E27FC236}">
                    <a16:creationId xmlns:a16="http://schemas.microsoft.com/office/drawing/2014/main" id="{99707A45-C7A2-1341-BB80-9B007D01CAC6}"/>
                  </a:ext>
                </a:extLst>
              </p:cNvPr>
              <p:cNvSpPr/>
              <p:nvPr/>
            </p:nvSpPr>
            <p:spPr>
              <a:xfrm>
                <a:off x="2342880" y="7773540"/>
                <a:ext cx="3801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50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69" name="CustomShape 165">
                <a:extLst>
                  <a:ext uri="{FF2B5EF4-FFF2-40B4-BE49-F238E27FC236}">
                    <a16:creationId xmlns:a16="http://schemas.microsoft.com/office/drawing/2014/main" id="{5ED28316-B85D-234B-B8AD-E8BDE29D82F0}"/>
                  </a:ext>
                </a:extLst>
              </p:cNvPr>
              <p:cNvSpPr/>
              <p:nvPr/>
            </p:nvSpPr>
            <p:spPr>
              <a:xfrm>
                <a:off x="2342880" y="7549500"/>
                <a:ext cx="3801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75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70" name="CustomShape 166">
                <a:extLst>
                  <a:ext uri="{FF2B5EF4-FFF2-40B4-BE49-F238E27FC236}">
                    <a16:creationId xmlns:a16="http://schemas.microsoft.com/office/drawing/2014/main" id="{C9A88A83-2DF2-DB4B-B80A-5EDAA495DCBC}"/>
                  </a:ext>
                </a:extLst>
              </p:cNvPr>
              <p:cNvSpPr/>
              <p:nvPr/>
            </p:nvSpPr>
            <p:spPr>
              <a:xfrm>
                <a:off x="2342880" y="7335840"/>
                <a:ext cx="3801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100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71" name="CustomShape 167">
                <a:extLst>
                  <a:ext uri="{FF2B5EF4-FFF2-40B4-BE49-F238E27FC236}">
                    <a16:creationId xmlns:a16="http://schemas.microsoft.com/office/drawing/2014/main" id="{CF0E8B3E-016F-8A4A-B494-4A52FB1E358D}"/>
                  </a:ext>
                </a:extLst>
              </p:cNvPr>
              <p:cNvSpPr/>
              <p:nvPr/>
            </p:nvSpPr>
            <p:spPr>
              <a:xfrm>
                <a:off x="2641980" y="8353676"/>
                <a:ext cx="2757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72" name="CustomShape 168">
                <a:extLst>
                  <a:ext uri="{FF2B5EF4-FFF2-40B4-BE49-F238E27FC236}">
                    <a16:creationId xmlns:a16="http://schemas.microsoft.com/office/drawing/2014/main" id="{219126BC-6736-384F-943E-BF95DA6CFACF}"/>
                  </a:ext>
                </a:extLst>
              </p:cNvPr>
              <p:cNvSpPr/>
              <p:nvPr/>
            </p:nvSpPr>
            <p:spPr>
              <a:xfrm>
                <a:off x="2885700" y="8353676"/>
                <a:ext cx="349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25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73" name="CustomShape 169">
                <a:extLst>
                  <a:ext uri="{FF2B5EF4-FFF2-40B4-BE49-F238E27FC236}">
                    <a16:creationId xmlns:a16="http://schemas.microsoft.com/office/drawing/2014/main" id="{AF7B3B4E-32F2-8D43-B418-73F2451B0D7E}"/>
                  </a:ext>
                </a:extLst>
              </p:cNvPr>
              <p:cNvSpPr/>
              <p:nvPr/>
            </p:nvSpPr>
            <p:spPr>
              <a:xfrm>
                <a:off x="3187477" y="8353676"/>
                <a:ext cx="349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50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74" name="CustomShape 170">
                <a:extLst>
                  <a:ext uri="{FF2B5EF4-FFF2-40B4-BE49-F238E27FC236}">
                    <a16:creationId xmlns:a16="http://schemas.microsoft.com/office/drawing/2014/main" id="{8286904D-521C-8B4F-8941-D2A163EFDD5D}"/>
                  </a:ext>
                </a:extLst>
              </p:cNvPr>
              <p:cNvSpPr/>
              <p:nvPr/>
            </p:nvSpPr>
            <p:spPr>
              <a:xfrm>
                <a:off x="3456828" y="8353676"/>
                <a:ext cx="349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75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75" name="CustomShape 171">
                <a:extLst>
                  <a:ext uri="{FF2B5EF4-FFF2-40B4-BE49-F238E27FC236}">
                    <a16:creationId xmlns:a16="http://schemas.microsoft.com/office/drawing/2014/main" id="{D54DE373-E5BC-FD44-AEAF-8345631355A6}"/>
                  </a:ext>
                </a:extLst>
              </p:cNvPr>
              <p:cNvSpPr/>
              <p:nvPr/>
            </p:nvSpPr>
            <p:spPr>
              <a:xfrm>
                <a:off x="2889078" y="6806824"/>
                <a:ext cx="9018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 err="1">
                    <a:solidFill>
                      <a:srgbClr val="000000"/>
                    </a:solidFill>
                    <a:latin typeface="Arial"/>
                  </a:rPr>
                  <a:t>Classical</a:t>
                </a:r>
                <a:endParaRPr lang="es-ES" sz="800" b="0" strike="noStrike" spc="-1" dirty="0">
                  <a:latin typeface="Arial"/>
                </a:endParaRPr>
              </a:p>
            </p:txBody>
          </p:sp>
        </p:grpSp>
        <p:sp>
          <p:nvSpPr>
            <p:cNvPr id="58" name="CustomShape 172">
              <a:extLst>
                <a:ext uri="{FF2B5EF4-FFF2-40B4-BE49-F238E27FC236}">
                  <a16:creationId xmlns:a16="http://schemas.microsoft.com/office/drawing/2014/main" id="{055BBA8D-8B85-C140-AD60-E342CC2843A0}"/>
                </a:ext>
              </a:extLst>
            </p:cNvPr>
            <p:cNvSpPr/>
            <p:nvPr/>
          </p:nvSpPr>
          <p:spPr>
            <a:xfrm>
              <a:off x="2787480" y="8525040"/>
              <a:ext cx="11941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Time (</a:t>
              </a:r>
              <a:r>
                <a:rPr lang="es-ES" sz="800" b="0" strike="noStrike" spc="-1" dirty="0" err="1">
                  <a:solidFill>
                    <a:srgbClr val="000000"/>
                  </a:solidFill>
                  <a:latin typeface="Arial"/>
                </a:rPr>
                <a:t>months</a:t>
              </a: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)</a:t>
              </a:r>
              <a:endParaRPr lang="es-ES" sz="800" b="0" strike="noStrike" spc="-1" dirty="0">
                <a:latin typeface="Arial"/>
              </a:endParaRPr>
            </a:p>
          </p:txBody>
        </p:sp>
      </p:grpSp>
      <p:grpSp>
        <p:nvGrpSpPr>
          <p:cNvPr id="78" name="Group 173">
            <a:extLst>
              <a:ext uri="{FF2B5EF4-FFF2-40B4-BE49-F238E27FC236}">
                <a16:creationId xmlns:a16="http://schemas.microsoft.com/office/drawing/2014/main" id="{5FF52CB7-D040-CC42-865B-7DCF1CD645D8}"/>
              </a:ext>
            </a:extLst>
          </p:cNvPr>
          <p:cNvGrpSpPr/>
          <p:nvPr/>
        </p:nvGrpSpPr>
        <p:grpSpPr>
          <a:xfrm>
            <a:off x="2909470" y="776536"/>
            <a:ext cx="1409534" cy="1916043"/>
            <a:chOff x="3883546" y="6827257"/>
            <a:chExt cx="1409534" cy="1916043"/>
          </a:xfrm>
        </p:grpSpPr>
        <p:sp>
          <p:nvSpPr>
            <p:cNvPr id="79" name="CustomShape 174">
              <a:extLst>
                <a:ext uri="{FF2B5EF4-FFF2-40B4-BE49-F238E27FC236}">
                  <a16:creationId xmlns:a16="http://schemas.microsoft.com/office/drawing/2014/main" id="{19104095-51B8-294E-81A2-784C88AFDB00}"/>
                </a:ext>
              </a:extLst>
            </p:cNvPr>
            <p:cNvSpPr/>
            <p:nvPr/>
          </p:nvSpPr>
          <p:spPr>
            <a:xfrm>
              <a:off x="3883546" y="8364168"/>
              <a:ext cx="27576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0</a:t>
              </a:r>
              <a:endParaRPr lang="es-ES" sz="800" b="0" strike="noStrike" spc="-1" dirty="0">
                <a:latin typeface="Arial"/>
              </a:endParaRPr>
            </a:p>
          </p:txBody>
        </p:sp>
        <p:grpSp>
          <p:nvGrpSpPr>
            <p:cNvPr id="80" name="Group 175">
              <a:extLst>
                <a:ext uri="{FF2B5EF4-FFF2-40B4-BE49-F238E27FC236}">
                  <a16:creationId xmlns:a16="http://schemas.microsoft.com/office/drawing/2014/main" id="{AF4A083C-AB83-3644-9757-B4634DFDA050}"/>
                </a:ext>
              </a:extLst>
            </p:cNvPr>
            <p:cNvGrpSpPr/>
            <p:nvPr/>
          </p:nvGrpSpPr>
          <p:grpSpPr>
            <a:xfrm>
              <a:off x="3932640" y="7392240"/>
              <a:ext cx="1202400" cy="1008000"/>
              <a:chOff x="3932640" y="7392240"/>
              <a:chExt cx="1202400" cy="1008000"/>
            </a:xfrm>
          </p:grpSpPr>
          <p:pic>
            <p:nvPicPr>
              <p:cNvPr id="90" name="Picture 2">
                <a:extLst>
                  <a:ext uri="{FF2B5EF4-FFF2-40B4-BE49-F238E27FC236}">
                    <a16:creationId xmlns:a16="http://schemas.microsoft.com/office/drawing/2014/main" id="{A4D2946B-F94B-CA47-9CA9-CF24603B2883}"/>
                  </a:ext>
                </a:extLst>
              </p:cNvPr>
              <p:cNvPicPr/>
              <p:nvPr/>
            </p:nvPicPr>
            <p:blipFill>
              <a:blip r:embed="rId4"/>
              <a:stretch/>
            </p:blipFill>
            <p:spPr>
              <a:xfrm>
                <a:off x="3932640" y="7392240"/>
                <a:ext cx="1202400" cy="1008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91" name="CustomShape 176">
                <a:extLst>
                  <a:ext uri="{FF2B5EF4-FFF2-40B4-BE49-F238E27FC236}">
                    <a16:creationId xmlns:a16="http://schemas.microsoft.com/office/drawing/2014/main" id="{B0FC1269-D6DE-434B-B743-2C7C474CB4C1}"/>
                  </a:ext>
                </a:extLst>
              </p:cNvPr>
              <p:cNvSpPr/>
              <p:nvPr/>
            </p:nvSpPr>
            <p:spPr>
              <a:xfrm>
                <a:off x="4529520" y="7417800"/>
                <a:ext cx="411480" cy="407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81" name="CustomShape 177">
              <a:extLst>
                <a:ext uri="{FF2B5EF4-FFF2-40B4-BE49-F238E27FC236}">
                  <a16:creationId xmlns:a16="http://schemas.microsoft.com/office/drawing/2014/main" id="{74D7FD38-7777-EE4E-A76D-1A71185F9992}"/>
                </a:ext>
              </a:extLst>
            </p:cNvPr>
            <p:cNvSpPr/>
            <p:nvPr/>
          </p:nvSpPr>
          <p:spPr>
            <a:xfrm>
              <a:off x="3970440" y="8108160"/>
              <a:ext cx="346320" cy="1220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p=0.14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82" name="Line 178">
              <a:extLst>
                <a:ext uri="{FF2B5EF4-FFF2-40B4-BE49-F238E27FC236}">
                  <a16:creationId xmlns:a16="http://schemas.microsoft.com/office/drawing/2014/main" id="{B850442E-4551-DD4C-9D96-BAC8D3173519}"/>
                </a:ext>
              </a:extLst>
            </p:cNvPr>
            <p:cNvSpPr/>
            <p:nvPr/>
          </p:nvSpPr>
          <p:spPr>
            <a:xfrm>
              <a:off x="4253400" y="7575480"/>
              <a:ext cx="144000" cy="0"/>
            </a:xfrm>
            <a:prstGeom prst="line">
              <a:avLst/>
            </a:prstGeom>
            <a:ln w="19050">
              <a:solidFill>
                <a:srgbClr val="FD876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3" name="Line 179">
              <a:extLst>
                <a:ext uri="{FF2B5EF4-FFF2-40B4-BE49-F238E27FC236}">
                  <a16:creationId xmlns:a16="http://schemas.microsoft.com/office/drawing/2014/main" id="{1C500D85-9CBC-1645-A672-8DC08C1E93E1}"/>
                </a:ext>
              </a:extLst>
            </p:cNvPr>
            <p:cNvSpPr/>
            <p:nvPr/>
          </p:nvSpPr>
          <p:spPr>
            <a:xfrm>
              <a:off x="4253400" y="7697880"/>
              <a:ext cx="144000" cy="0"/>
            </a:xfrm>
            <a:prstGeom prst="line">
              <a:avLst/>
            </a:prstGeom>
            <a:ln w="19050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" name="CustomShape 180">
              <a:extLst>
                <a:ext uri="{FF2B5EF4-FFF2-40B4-BE49-F238E27FC236}">
                  <a16:creationId xmlns:a16="http://schemas.microsoft.com/office/drawing/2014/main" id="{29708CB7-CF42-244A-8E2A-071C561A51AD}"/>
                </a:ext>
              </a:extLst>
            </p:cNvPr>
            <p:cNvSpPr/>
            <p:nvPr/>
          </p:nvSpPr>
          <p:spPr>
            <a:xfrm>
              <a:off x="4418640" y="7451280"/>
              <a:ext cx="4129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High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85" name="CustomShape 181">
              <a:extLst>
                <a:ext uri="{FF2B5EF4-FFF2-40B4-BE49-F238E27FC236}">
                  <a16:creationId xmlns:a16="http://schemas.microsoft.com/office/drawing/2014/main" id="{5032968D-EA3E-AB4E-AC9D-44A023492063}"/>
                </a:ext>
              </a:extLst>
            </p:cNvPr>
            <p:cNvSpPr/>
            <p:nvPr/>
          </p:nvSpPr>
          <p:spPr>
            <a:xfrm>
              <a:off x="4418640" y="7584840"/>
              <a:ext cx="4230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Low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86" name="CustomShape 182">
              <a:extLst>
                <a:ext uri="{FF2B5EF4-FFF2-40B4-BE49-F238E27FC236}">
                  <a16:creationId xmlns:a16="http://schemas.microsoft.com/office/drawing/2014/main" id="{1F19FDD6-A97B-BB4F-ACB2-BF8B48C4C4A4}"/>
                </a:ext>
              </a:extLst>
            </p:cNvPr>
            <p:cNvSpPr/>
            <p:nvPr/>
          </p:nvSpPr>
          <p:spPr>
            <a:xfrm>
              <a:off x="4280220" y="8364168"/>
              <a:ext cx="3499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50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87" name="CustomShape 183">
              <a:extLst>
                <a:ext uri="{FF2B5EF4-FFF2-40B4-BE49-F238E27FC236}">
                  <a16:creationId xmlns:a16="http://schemas.microsoft.com/office/drawing/2014/main" id="{8552E949-83AE-A94E-93EA-271D35C6FCC0}"/>
                </a:ext>
              </a:extLst>
            </p:cNvPr>
            <p:cNvSpPr/>
            <p:nvPr/>
          </p:nvSpPr>
          <p:spPr>
            <a:xfrm>
              <a:off x="4678823" y="8364168"/>
              <a:ext cx="4392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100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88" name="CustomShape 184">
              <a:extLst>
                <a:ext uri="{FF2B5EF4-FFF2-40B4-BE49-F238E27FC236}">
                  <a16:creationId xmlns:a16="http://schemas.microsoft.com/office/drawing/2014/main" id="{EC88B6F7-CC02-F94F-854C-A533D1AF0091}"/>
                </a:ext>
              </a:extLst>
            </p:cNvPr>
            <p:cNvSpPr/>
            <p:nvPr/>
          </p:nvSpPr>
          <p:spPr>
            <a:xfrm>
              <a:off x="4089696" y="6827257"/>
              <a:ext cx="103608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 err="1">
                  <a:solidFill>
                    <a:srgbClr val="000000"/>
                  </a:solidFill>
                  <a:latin typeface="Arial"/>
                </a:rPr>
                <a:t>Mesenchymal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89" name="CustomShape 185">
              <a:extLst>
                <a:ext uri="{FF2B5EF4-FFF2-40B4-BE49-F238E27FC236}">
                  <a16:creationId xmlns:a16="http://schemas.microsoft.com/office/drawing/2014/main" id="{BF118E11-24CE-834F-80CD-B7AF1F46754A}"/>
                </a:ext>
              </a:extLst>
            </p:cNvPr>
            <p:cNvSpPr/>
            <p:nvPr/>
          </p:nvSpPr>
          <p:spPr>
            <a:xfrm>
              <a:off x="4098960" y="8531260"/>
              <a:ext cx="11941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Time (</a:t>
              </a:r>
              <a:r>
                <a:rPr lang="es-ES" sz="800" b="0" strike="noStrike" spc="-1" dirty="0" err="1">
                  <a:solidFill>
                    <a:srgbClr val="000000"/>
                  </a:solidFill>
                  <a:latin typeface="Arial"/>
                </a:rPr>
                <a:t>months</a:t>
              </a: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)</a:t>
              </a:r>
              <a:endParaRPr lang="es-ES" sz="800" b="0" strike="noStrike" spc="-1" dirty="0">
                <a:latin typeface="Arial"/>
              </a:endParaRPr>
            </a:p>
          </p:txBody>
        </p:sp>
      </p:grpSp>
      <p:grpSp>
        <p:nvGrpSpPr>
          <p:cNvPr id="92" name="2053 Grupo">
            <a:extLst>
              <a:ext uri="{FF2B5EF4-FFF2-40B4-BE49-F238E27FC236}">
                <a16:creationId xmlns:a16="http://schemas.microsoft.com/office/drawing/2014/main" id="{72380029-6EAB-3641-BDB2-70841E8EB2CA}"/>
              </a:ext>
            </a:extLst>
          </p:cNvPr>
          <p:cNvGrpSpPr/>
          <p:nvPr/>
        </p:nvGrpSpPr>
        <p:grpSpPr>
          <a:xfrm>
            <a:off x="4624780" y="776536"/>
            <a:ext cx="1487160" cy="1907824"/>
            <a:chOff x="4030072" y="2317550"/>
            <a:chExt cx="1487160" cy="1907824"/>
          </a:xfrm>
        </p:grpSpPr>
        <p:sp>
          <p:nvSpPr>
            <p:cNvPr id="93" name="CustomShape 186">
              <a:extLst>
                <a:ext uri="{FF2B5EF4-FFF2-40B4-BE49-F238E27FC236}">
                  <a16:creationId xmlns:a16="http://schemas.microsoft.com/office/drawing/2014/main" id="{33F0210C-8C6D-994A-A64B-EAC5227352A1}"/>
                </a:ext>
              </a:extLst>
            </p:cNvPr>
            <p:cNvSpPr/>
            <p:nvPr/>
          </p:nvSpPr>
          <p:spPr>
            <a:xfrm>
              <a:off x="5059025" y="3870354"/>
              <a:ext cx="38988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120</a:t>
              </a:r>
              <a:endParaRPr lang="es-ES" sz="800" b="0" strike="noStrike" spc="-1" dirty="0">
                <a:latin typeface="Arial"/>
              </a:endParaRPr>
            </a:p>
          </p:txBody>
        </p:sp>
        <p:grpSp>
          <p:nvGrpSpPr>
            <p:cNvPr id="94" name="Group 187">
              <a:extLst>
                <a:ext uri="{FF2B5EF4-FFF2-40B4-BE49-F238E27FC236}">
                  <a16:creationId xmlns:a16="http://schemas.microsoft.com/office/drawing/2014/main" id="{7635035B-CDA1-EB4A-97CE-E53AE13B9233}"/>
                </a:ext>
              </a:extLst>
            </p:cNvPr>
            <p:cNvGrpSpPr/>
            <p:nvPr/>
          </p:nvGrpSpPr>
          <p:grpSpPr>
            <a:xfrm>
              <a:off x="4030072" y="2317550"/>
              <a:ext cx="1487160" cy="1907824"/>
              <a:chOff x="5110200" y="6822776"/>
              <a:chExt cx="1487160" cy="1907824"/>
            </a:xfrm>
          </p:grpSpPr>
          <p:grpSp>
            <p:nvGrpSpPr>
              <p:cNvPr id="95" name="Group 188">
                <a:extLst>
                  <a:ext uri="{FF2B5EF4-FFF2-40B4-BE49-F238E27FC236}">
                    <a16:creationId xmlns:a16="http://schemas.microsoft.com/office/drawing/2014/main" id="{F85FC8C1-E05A-1240-8307-C8A6423B8BDA}"/>
                  </a:ext>
                </a:extLst>
              </p:cNvPr>
              <p:cNvGrpSpPr/>
              <p:nvPr/>
            </p:nvGrpSpPr>
            <p:grpSpPr>
              <a:xfrm>
                <a:off x="5156640" y="7401240"/>
                <a:ext cx="1202400" cy="1008000"/>
                <a:chOff x="5156640" y="7401240"/>
                <a:chExt cx="1202400" cy="1008000"/>
              </a:xfrm>
            </p:grpSpPr>
            <p:pic>
              <p:nvPicPr>
                <p:cNvPr id="105" name="Picture 3">
                  <a:extLst>
                    <a:ext uri="{FF2B5EF4-FFF2-40B4-BE49-F238E27FC236}">
                      <a16:creationId xmlns:a16="http://schemas.microsoft.com/office/drawing/2014/main" id="{B1BBAF82-933A-CE43-BA71-CCB9BF307D5D}"/>
                    </a:ext>
                  </a:extLst>
                </p:cNvPr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5156640" y="7401240"/>
                  <a:ext cx="1202400" cy="100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06" name="CustomShape 189">
                  <a:extLst>
                    <a:ext uri="{FF2B5EF4-FFF2-40B4-BE49-F238E27FC236}">
                      <a16:creationId xmlns:a16="http://schemas.microsoft.com/office/drawing/2014/main" id="{AF35230A-835C-6949-9B66-0C97B87248BD}"/>
                    </a:ext>
                  </a:extLst>
                </p:cNvPr>
                <p:cNvSpPr/>
                <p:nvPr/>
              </p:nvSpPr>
              <p:spPr>
                <a:xfrm>
                  <a:off x="5872320" y="7460280"/>
                  <a:ext cx="470880" cy="370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96" name="CustomShape 190">
                <a:extLst>
                  <a:ext uri="{FF2B5EF4-FFF2-40B4-BE49-F238E27FC236}">
                    <a16:creationId xmlns:a16="http://schemas.microsoft.com/office/drawing/2014/main" id="{DD205F6A-FE11-0344-AE19-9D384FD2BE8C}"/>
                  </a:ext>
                </a:extLst>
              </p:cNvPr>
              <p:cNvSpPr/>
              <p:nvPr/>
            </p:nvSpPr>
            <p:spPr>
              <a:xfrm>
                <a:off x="5207040" y="8109060"/>
                <a:ext cx="408960" cy="12204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p=0.088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97" name="Line 191">
                <a:extLst>
                  <a:ext uri="{FF2B5EF4-FFF2-40B4-BE49-F238E27FC236}">
                    <a16:creationId xmlns:a16="http://schemas.microsoft.com/office/drawing/2014/main" id="{50AF3463-DD6D-4C4D-B28E-E7882BF52E7B}"/>
                  </a:ext>
                </a:extLst>
              </p:cNvPr>
              <p:cNvSpPr/>
              <p:nvPr/>
            </p:nvSpPr>
            <p:spPr>
              <a:xfrm>
                <a:off x="5584320" y="7575480"/>
                <a:ext cx="196560" cy="0"/>
              </a:xfrm>
              <a:prstGeom prst="line">
                <a:avLst/>
              </a:prstGeom>
              <a:ln w="19050">
                <a:solidFill>
                  <a:srgbClr val="FD8767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8" name="Line 192">
                <a:extLst>
                  <a:ext uri="{FF2B5EF4-FFF2-40B4-BE49-F238E27FC236}">
                    <a16:creationId xmlns:a16="http://schemas.microsoft.com/office/drawing/2014/main" id="{1F50B757-DF3C-6A40-8EEA-CABDBD56526E}"/>
                  </a:ext>
                </a:extLst>
              </p:cNvPr>
              <p:cNvSpPr/>
              <p:nvPr/>
            </p:nvSpPr>
            <p:spPr>
              <a:xfrm>
                <a:off x="5584320" y="7681320"/>
                <a:ext cx="1965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9" name="CustomShape 193">
                <a:extLst>
                  <a:ext uri="{FF2B5EF4-FFF2-40B4-BE49-F238E27FC236}">
                    <a16:creationId xmlns:a16="http://schemas.microsoft.com/office/drawing/2014/main" id="{516803C7-D1DD-5545-92C3-EA151F0507A6}"/>
                  </a:ext>
                </a:extLst>
              </p:cNvPr>
              <p:cNvSpPr/>
              <p:nvPr/>
            </p:nvSpPr>
            <p:spPr>
              <a:xfrm>
                <a:off x="5768640" y="7451280"/>
                <a:ext cx="5673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High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100" name="CustomShape 194">
                <a:extLst>
                  <a:ext uri="{FF2B5EF4-FFF2-40B4-BE49-F238E27FC236}">
                    <a16:creationId xmlns:a16="http://schemas.microsoft.com/office/drawing/2014/main" id="{8D3F7042-A790-4A4F-8E05-CDCBE4B46DDB}"/>
                  </a:ext>
                </a:extLst>
              </p:cNvPr>
              <p:cNvSpPr/>
              <p:nvPr/>
            </p:nvSpPr>
            <p:spPr>
              <a:xfrm>
                <a:off x="5768640" y="7584840"/>
                <a:ext cx="3963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Low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101" name="CustomShape 195">
                <a:extLst>
                  <a:ext uri="{FF2B5EF4-FFF2-40B4-BE49-F238E27FC236}">
                    <a16:creationId xmlns:a16="http://schemas.microsoft.com/office/drawing/2014/main" id="{0B45AF3E-475F-204E-B89A-06A0A93A8BB5}"/>
                  </a:ext>
                </a:extLst>
              </p:cNvPr>
              <p:cNvSpPr/>
              <p:nvPr/>
            </p:nvSpPr>
            <p:spPr>
              <a:xfrm>
                <a:off x="5110200" y="8375580"/>
                <a:ext cx="27576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102" name="CustomShape 196">
                <a:extLst>
                  <a:ext uri="{FF2B5EF4-FFF2-40B4-BE49-F238E27FC236}">
                    <a16:creationId xmlns:a16="http://schemas.microsoft.com/office/drawing/2014/main" id="{C879E852-A057-A148-B2E6-3596EACACC15}"/>
                  </a:ext>
                </a:extLst>
              </p:cNvPr>
              <p:cNvSpPr/>
              <p:nvPr/>
            </p:nvSpPr>
            <p:spPr>
              <a:xfrm>
                <a:off x="5635440" y="8375580"/>
                <a:ext cx="38988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60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103" name="CustomShape 197">
                <a:extLst>
                  <a:ext uri="{FF2B5EF4-FFF2-40B4-BE49-F238E27FC236}">
                    <a16:creationId xmlns:a16="http://schemas.microsoft.com/office/drawing/2014/main" id="{A5082778-7016-8D4C-A225-3A2592D2B1A5}"/>
                  </a:ext>
                </a:extLst>
              </p:cNvPr>
              <p:cNvSpPr/>
              <p:nvPr/>
            </p:nvSpPr>
            <p:spPr>
              <a:xfrm>
                <a:off x="5475104" y="6822776"/>
                <a:ext cx="103608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 err="1">
                    <a:solidFill>
                      <a:srgbClr val="000000"/>
                    </a:solidFill>
                    <a:latin typeface="Arial"/>
                  </a:rPr>
                  <a:t>Proneural</a:t>
                </a:r>
                <a:endParaRPr lang="es-ES" sz="800" b="0" strike="noStrike" spc="-1" dirty="0">
                  <a:latin typeface="Arial"/>
                </a:endParaRPr>
              </a:p>
            </p:txBody>
          </p:sp>
          <p:sp>
            <p:nvSpPr>
              <p:cNvPr id="104" name="CustomShape 198">
                <a:extLst>
                  <a:ext uri="{FF2B5EF4-FFF2-40B4-BE49-F238E27FC236}">
                    <a16:creationId xmlns:a16="http://schemas.microsoft.com/office/drawing/2014/main" id="{A47D64AA-F33D-0E4F-B688-7938C4928821}"/>
                  </a:ext>
                </a:extLst>
              </p:cNvPr>
              <p:cNvSpPr/>
              <p:nvPr/>
            </p:nvSpPr>
            <p:spPr>
              <a:xfrm>
                <a:off x="5403240" y="8518560"/>
                <a:ext cx="11941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Time (</a:t>
                </a:r>
                <a:r>
                  <a:rPr lang="es-ES" sz="800" b="0" strike="noStrike" spc="-1" dirty="0" err="1">
                    <a:solidFill>
                      <a:srgbClr val="000000"/>
                    </a:solidFill>
                    <a:latin typeface="Arial"/>
                  </a:rPr>
                  <a:t>months</a:t>
                </a:r>
                <a:r>
                  <a:rPr lang="es-ES" sz="800" b="0" strike="noStrike" spc="-1" dirty="0">
                    <a:solidFill>
                      <a:srgbClr val="000000"/>
                    </a:solidFill>
                    <a:latin typeface="Arial"/>
                  </a:rPr>
                  <a:t>)</a:t>
                </a:r>
                <a:endParaRPr lang="es-ES" sz="800" b="0" strike="noStrike" spc="-1" dirty="0">
                  <a:latin typeface="Arial"/>
                </a:endParaRPr>
              </a:p>
            </p:txBody>
          </p:sp>
        </p:grpSp>
      </p:grpSp>
      <p:grpSp>
        <p:nvGrpSpPr>
          <p:cNvPr id="107" name="8 Grupo">
            <a:extLst>
              <a:ext uri="{FF2B5EF4-FFF2-40B4-BE49-F238E27FC236}">
                <a16:creationId xmlns:a16="http://schemas.microsoft.com/office/drawing/2014/main" id="{2A893605-132F-D243-A70F-861606FC78A7}"/>
              </a:ext>
            </a:extLst>
          </p:cNvPr>
          <p:cNvGrpSpPr/>
          <p:nvPr/>
        </p:nvGrpSpPr>
        <p:grpSpPr>
          <a:xfrm>
            <a:off x="4624780" y="2972580"/>
            <a:ext cx="1576478" cy="1410196"/>
            <a:chOff x="4660834" y="5709012"/>
            <a:chExt cx="1576478" cy="1410196"/>
          </a:xfrm>
        </p:grpSpPr>
        <p:grpSp>
          <p:nvGrpSpPr>
            <p:cNvPr id="108" name="2 Grupo">
              <a:extLst>
                <a:ext uri="{FF2B5EF4-FFF2-40B4-BE49-F238E27FC236}">
                  <a16:creationId xmlns:a16="http://schemas.microsoft.com/office/drawing/2014/main" id="{3952E0DD-6A95-8441-9F71-A8B059B702DB}"/>
                </a:ext>
              </a:extLst>
            </p:cNvPr>
            <p:cNvGrpSpPr/>
            <p:nvPr/>
          </p:nvGrpSpPr>
          <p:grpSpPr>
            <a:xfrm>
              <a:off x="4660834" y="5709012"/>
              <a:ext cx="1576478" cy="1221212"/>
              <a:chOff x="4493787" y="5709012"/>
              <a:chExt cx="1576478" cy="1221212"/>
            </a:xfrm>
          </p:grpSpPr>
          <p:grpSp>
            <p:nvGrpSpPr>
              <p:cNvPr id="110" name="2052 Grupo">
                <a:extLst>
                  <a:ext uri="{FF2B5EF4-FFF2-40B4-BE49-F238E27FC236}">
                    <a16:creationId xmlns:a16="http://schemas.microsoft.com/office/drawing/2014/main" id="{DD5AFD6C-C448-004F-AD6C-4A02C6719AA9}"/>
                  </a:ext>
                </a:extLst>
              </p:cNvPr>
              <p:cNvGrpSpPr/>
              <p:nvPr/>
            </p:nvGrpSpPr>
            <p:grpSpPr>
              <a:xfrm>
                <a:off x="4551266" y="5759986"/>
                <a:ext cx="1202216" cy="1008000"/>
                <a:chOff x="4365104" y="1182554"/>
                <a:chExt cx="1202216" cy="1008000"/>
              </a:xfrm>
            </p:grpSpPr>
            <p:pic>
              <p:nvPicPr>
                <p:cNvPr id="119" name="Picture 4">
                  <a:extLst>
                    <a:ext uri="{FF2B5EF4-FFF2-40B4-BE49-F238E27FC236}">
                      <a16:creationId xmlns:a16="http://schemas.microsoft.com/office/drawing/2014/main" id="{23835A7D-77C4-A940-86C8-A8D67B946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5104" y="1182554"/>
                  <a:ext cx="1202216" cy="100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" name="2048 Rectángulo">
                  <a:extLst>
                    <a:ext uri="{FF2B5EF4-FFF2-40B4-BE49-F238E27FC236}">
                      <a16:creationId xmlns:a16="http://schemas.microsoft.com/office/drawing/2014/main" id="{247BD7DB-E141-D14C-AB40-F65B25168182}"/>
                    </a:ext>
                  </a:extLst>
                </p:cNvPr>
                <p:cNvSpPr/>
                <p:nvPr/>
              </p:nvSpPr>
              <p:spPr>
                <a:xfrm>
                  <a:off x="5085184" y="1244878"/>
                  <a:ext cx="388342" cy="393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111" name="49 CuadroTexto">
                <a:extLst>
                  <a:ext uri="{FF2B5EF4-FFF2-40B4-BE49-F238E27FC236}">
                    <a16:creationId xmlns:a16="http://schemas.microsoft.com/office/drawing/2014/main" id="{F973D2C5-99B2-5A47-A166-86D9DF1681D6}"/>
                  </a:ext>
                </a:extLst>
              </p:cNvPr>
              <p:cNvSpPr txBox="1"/>
              <p:nvPr/>
            </p:nvSpPr>
            <p:spPr>
              <a:xfrm>
                <a:off x="4493787" y="6714780"/>
                <a:ext cx="27606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51 CuadroTexto">
                <a:extLst>
                  <a:ext uri="{FF2B5EF4-FFF2-40B4-BE49-F238E27FC236}">
                    <a16:creationId xmlns:a16="http://schemas.microsoft.com/office/drawing/2014/main" id="{C580FAFB-BD08-8745-B0DD-8EFF0BD8255C}"/>
                  </a:ext>
                </a:extLst>
              </p:cNvPr>
              <p:cNvSpPr txBox="1"/>
              <p:nvPr/>
            </p:nvSpPr>
            <p:spPr>
              <a:xfrm>
                <a:off x="4919849" y="6714780"/>
                <a:ext cx="35042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57 CuadroTexto">
                <a:extLst>
                  <a:ext uri="{FF2B5EF4-FFF2-40B4-BE49-F238E27FC236}">
                    <a16:creationId xmlns:a16="http://schemas.microsoft.com/office/drawing/2014/main" id="{B163E5CF-DB31-2A4A-923F-A866516AB328}"/>
                  </a:ext>
                </a:extLst>
              </p:cNvPr>
              <p:cNvSpPr txBox="1"/>
              <p:nvPr/>
            </p:nvSpPr>
            <p:spPr>
              <a:xfrm>
                <a:off x="5340677" y="6714780"/>
                <a:ext cx="46863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58 CuadroTexto">
                <a:extLst>
                  <a:ext uri="{FF2B5EF4-FFF2-40B4-BE49-F238E27FC236}">
                    <a16:creationId xmlns:a16="http://schemas.microsoft.com/office/drawing/2014/main" id="{6FA3FC7D-ED5A-C140-8CD6-FA7C9673A9D4}"/>
                  </a:ext>
                </a:extLst>
              </p:cNvPr>
              <p:cNvSpPr txBox="1"/>
              <p:nvPr/>
            </p:nvSpPr>
            <p:spPr>
              <a:xfrm>
                <a:off x="4570440" y="6484164"/>
                <a:ext cx="336617" cy="1231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p=0.22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5" name="59 Conector recto">
                <a:extLst>
                  <a:ext uri="{FF2B5EF4-FFF2-40B4-BE49-F238E27FC236}">
                    <a16:creationId xmlns:a16="http://schemas.microsoft.com/office/drawing/2014/main" id="{74B36038-03AD-2E4C-A8EA-3C271C3179EE}"/>
                  </a:ext>
                </a:extLst>
              </p:cNvPr>
              <p:cNvCxnSpPr/>
              <p:nvPr/>
            </p:nvCxnSpPr>
            <p:spPr>
              <a:xfrm>
                <a:off x="4979235" y="5824428"/>
                <a:ext cx="196409" cy="0"/>
              </a:xfrm>
              <a:prstGeom prst="line">
                <a:avLst/>
              </a:prstGeom>
              <a:ln w="19050">
                <a:solidFill>
                  <a:srgbClr val="FD87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60 Conector recto">
                <a:extLst>
                  <a:ext uri="{FF2B5EF4-FFF2-40B4-BE49-F238E27FC236}">
                    <a16:creationId xmlns:a16="http://schemas.microsoft.com/office/drawing/2014/main" id="{A18E1389-ACB4-0249-B62A-3212C7EFDD26}"/>
                  </a:ext>
                </a:extLst>
              </p:cNvPr>
              <p:cNvCxnSpPr/>
              <p:nvPr/>
            </p:nvCxnSpPr>
            <p:spPr>
              <a:xfrm>
                <a:off x="4979235" y="5930032"/>
                <a:ext cx="19640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61 CuadroTexto">
                <a:extLst>
                  <a:ext uri="{FF2B5EF4-FFF2-40B4-BE49-F238E27FC236}">
                    <a16:creationId xmlns:a16="http://schemas.microsoft.com/office/drawing/2014/main" id="{96AD7701-A2D6-224C-9AA3-4998066CB7D3}"/>
                  </a:ext>
                </a:extLst>
              </p:cNvPr>
              <p:cNvSpPr txBox="1"/>
              <p:nvPr/>
            </p:nvSpPr>
            <p:spPr>
              <a:xfrm>
                <a:off x="5163213" y="5709012"/>
                <a:ext cx="90705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62 CuadroTexto">
                <a:extLst>
                  <a:ext uri="{FF2B5EF4-FFF2-40B4-BE49-F238E27FC236}">
                    <a16:creationId xmlns:a16="http://schemas.microsoft.com/office/drawing/2014/main" id="{039F1B75-859F-1640-816C-14D2E6E92395}"/>
                  </a:ext>
                </a:extLst>
              </p:cNvPr>
              <p:cNvSpPr txBox="1"/>
              <p:nvPr/>
            </p:nvSpPr>
            <p:spPr>
              <a:xfrm>
                <a:off x="5163213" y="5822310"/>
                <a:ext cx="8235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</a:t>
                </a:r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CustomShape 198">
              <a:extLst>
                <a:ext uri="{FF2B5EF4-FFF2-40B4-BE49-F238E27FC236}">
                  <a16:creationId xmlns:a16="http://schemas.microsoft.com/office/drawing/2014/main" id="{CD01B2EE-F38B-0044-8EFF-36E746D229E3}"/>
                </a:ext>
              </a:extLst>
            </p:cNvPr>
            <p:cNvSpPr/>
            <p:nvPr/>
          </p:nvSpPr>
          <p:spPr>
            <a:xfrm>
              <a:off x="4940066" y="6907168"/>
              <a:ext cx="11941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Time (months)</a:t>
              </a:r>
              <a:endParaRPr lang="es-ES" sz="800" b="0" strike="noStrike" spc="-1">
                <a:latin typeface="Arial"/>
              </a:endParaRPr>
            </a:p>
          </p:txBody>
        </p:sp>
      </p:grpSp>
      <p:grpSp>
        <p:nvGrpSpPr>
          <p:cNvPr id="121" name="11 Grupo">
            <a:extLst>
              <a:ext uri="{FF2B5EF4-FFF2-40B4-BE49-F238E27FC236}">
                <a16:creationId xmlns:a16="http://schemas.microsoft.com/office/drawing/2014/main" id="{AF551374-4CB5-1E42-A72D-4748FC6210BF}"/>
              </a:ext>
            </a:extLst>
          </p:cNvPr>
          <p:cNvGrpSpPr/>
          <p:nvPr/>
        </p:nvGrpSpPr>
        <p:grpSpPr>
          <a:xfrm>
            <a:off x="2909470" y="2988714"/>
            <a:ext cx="1667830" cy="1408059"/>
            <a:chOff x="2929643" y="5725146"/>
            <a:chExt cx="1667830" cy="1408059"/>
          </a:xfrm>
        </p:grpSpPr>
        <p:grpSp>
          <p:nvGrpSpPr>
            <p:cNvPr id="122" name="6 Grupo">
              <a:extLst>
                <a:ext uri="{FF2B5EF4-FFF2-40B4-BE49-F238E27FC236}">
                  <a16:creationId xmlns:a16="http://schemas.microsoft.com/office/drawing/2014/main" id="{B374C8D5-554F-3F47-A6BD-65ECB2895924}"/>
                </a:ext>
              </a:extLst>
            </p:cNvPr>
            <p:cNvGrpSpPr/>
            <p:nvPr/>
          </p:nvGrpSpPr>
          <p:grpSpPr>
            <a:xfrm>
              <a:off x="2929643" y="5725146"/>
              <a:ext cx="1667830" cy="1199745"/>
              <a:chOff x="2929643" y="5725146"/>
              <a:chExt cx="1667830" cy="1199745"/>
            </a:xfrm>
          </p:grpSpPr>
          <p:grpSp>
            <p:nvGrpSpPr>
              <p:cNvPr id="124" name="5 Grupo">
                <a:extLst>
                  <a:ext uri="{FF2B5EF4-FFF2-40B4-BE49-F238E27FC236}">
                    <a16:creationId xmlns:a16="http://schemas.microsoft.com/office/drawing/2014/main" id="{9F45F937-5EEE-D947-9585-3FD7C4D2C265}"/>
                  </a:ext>
                </a:extLst>
              </p:cNvPr>
              <p:cNvGrpSpPr/>
              <p:nvPr/>
            </p:nvGrpSpPr>
            <p:grpSpPr>
              <a:xfrm>
                <a:off x="2929643" y="5725146"/>
                <a:ext cx="1667830" cy="1199745"/>
                <a:chOff x="2929643" y="5725146"/>
                <a:chExt cx="1667830" cy="1199745"/>
              </a:xfrm>
            </p:grpSpPr>
            <p:grpSp>
              <p:nvGrpSpPr>
                <p:cNvPr id="126" name="4 Grupo">
                  <a:extLst>
                    <a:ext uri="{FF2B5EF4-FFF2-40B4-BE49-F238E27FC236}">
                      <a16:creationId xmlns:a16="http://schemas.microsoft.com/office/drawing/2014/main" id="{A3833E7F-0E87-4646-B70E-23C57DF62FD6}"/>
                    </a:ext>
                  </a:extLst>
                </p:cNvPr>
                <p:cNvGrpSpPr/>
                <p:nvPr/>
              </p:nvGrpSpPr>
              <p:grpSpPr>
                <a:xfrm>
                  <a:off x="2929643" y="5759475"/>
                  <a:ext cx="1291445" cy="1165416"/>
                  <a:chOff x="2776499" y="5746775"/>
                  <a:chExt cx="1291445" cy="1165416"/>
                </a:xfrm>
              </p:grpSpPr>
              <p:grpSp>
                <p:nvGrpSpPr>
                  <p:cNvPr id="128" name="2047 Grupo">
                    <a:extLst>
                      <a:ext uri="{FF2B5EF4-FFF2-40B4-BE49-F238E27FC236}">
                        <a16:creationId xmlns:a16="http://schemas.microsoft.com/office/drawing/2014/main" id="{417E1939-70DD-9C40-8795-233E5B9B7CD0}"/>
                      </a:ext>
                    </a:extLst>
                  </p:cNvPr>
                  <p:cNvGrpSpPr/>
                  <p:nvPr/>
                </p:nvGrpSpPr>
                <p:grpSpPr>
                  <a:xfrm>
                    <a:off x="2823074" y="5746775"/>
                    <a:ext cx="1224136" cy="1008000"/>
                    <a:chOff x="2636912" y="1169343"/>
                    <a:chExt cx="1224136" cy="1008000"/>
                  </a:xfrm>
                </p:grpSpPr>
                <p:pic>
                  <p:nvPicPr>
                    <p:cNvPr id="136" name="Picture 3">
                      <a:extLst>
                        <a:ext uri="{FF2B5EF4-FFF2-40B4-BE49-F238E27FC236}">
                          <a16:creationId xmlns:a16="http://schemas.microsoft.com/office/drawing/2014/main" id="{4A8A0809-5911-1740-8892-3C083F88D19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36912" y="1169343"/>
                      <a:ext cx="1224136" cy="100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7" name="13 Rectángulo">
                      <a:extLst>
                        <a:ext uri="{FF2B5EF4-FFF2-40B4-BE49-F238E27FC236}">
                          <a16:creationId xmlns:a16="http://schemas.microsoft.com/office/drawing/2014/main" id="{BBD2A071-E759-6B4A-9BE5-1EE0AB2668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6992" y="1239302"/>
                      <a:ext cx="432048" cy="3989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800"/>
                    </a:p>
                  </p:txBody>
                </p:sp>
              </p:grpSp>
              <p:sp>
                <p:nvSpPr>
                  <p:cNvPr id="129" name="34 CuadroTexto">
                    <a:extLst>
                      <a:ext uri="{FF2B5EF4-FFF2-40B4-BE49-F238E27FC236}">
                        <a16:creationId xmlns:a16="http://schemas.microsoft.com/office/drawing/2014/main" id="{7CDA5031-8716-0E46-846A-F5712DB6065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7705" y="6439005"/>
                    <a:ext cx="336617" cy="12311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s-E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p=0.14</a:t>
                    </a:r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30" name="35 Conector recto">
                    <a:extLst>
                      <a:ext uri="{FF2B5EF4-FFF2-40B4-BE49-F238E27FC236}">
                        <a16:creationId xmlns:a16="http://schemas.microsoft.com/office/drawing/2014/main" id="{57242FEE-1154-854B-8317-39E0A00AA17A}"/>
                      </a:ext>
                    </a:extLst>
                  </p:cNvPr>
                  <p:cNvCxnSpPr/>
                  <p:nvPr/>
                </p:nvCxnSpPr>
                <p:spPr>
                  <a:xfrm>
                    <a:off x="3359176" y="5824428"/>
                    <a:ext cx="196409" cy="0"/>
                  </a:xfrm>
                  <a:prstGeom prst="line">
                    <a:avLst/>
                  </a:prstGeom>
                  <a:ln w="19050">
                    <a:solidFill>
                      <a:srgbClr val="FD87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36 Conector recto">
                    <a:extLst>
                      <a:ext uri="{FF2B5EF4-FFF2-40B4-BE49-F238E27FC236}">
                        <a16:creationId xmlns:a16="http://schemas.microsoft.com/office/drawing/2014/main" id="{64FF837B-E0D7-7E4C-9156-A3718B7E18DF}"/>
                      </a:ext>
                    </a:extLst>
                  </p:cNvPr>
                  <p:cNvCxnSpPr/>
                  <p:nvPr/>
                </p:nvCxnSpPr>
                <p:spPr>
                  <a:xfrm>
                    <a:off x="3359176" y="5930032"/>
                    <a:ext cx="196409" cy="0"/>
                  </a:xfrm>
                  <a:prstGeom prst="line">
                    <a:avLst/>
                  </a:prstGeom>
                  <a:ln w="1905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41 CuadroTexto">
                    <a:extLst>
                      <a:ext uri="{FF2B5EF4-FFF2-40B4-BE49-F238E27FC236}">
                        <a16:creationId xmlns:a16="http://schemas.microsoft.com/office/drawing/2014/main" id="{6A427EED-2B5F-BA47-8568-5FEAC4CBD0BB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499" y="6696747"/>
                    <a:ext cx="27606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42 CuadroTexto">
                    <a:extLst>
                      <a:ext uri="{FF2B5EF4-FFF2-40B4-BE49-F238E27FC236}">
                        <a16:creationId xmlns:a16="http://schemas.microsoft.com/office/drawing/2014/main" id="{F873D576-076F-AA41-B779-FA78DCC0DEE9}"/>
                      </a:ext>
                    </a:extLst>
                  </p:cNvPr>
                  <p:cNvSpPr txBox="1"/>
                  <p:nvPr/>
                </p:nvSpPr>
                <p:spPr>
                  <a:xfrm>
                    <a:off x="3066954" y="6696747"/>
                    <a:ext cx="3504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</a:t>
                    </a:r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43 CuadroTexto">
                    <a:extLst>
                      <a:ext uri="{FF2B5EF4-FFF2-40B4-BE49-F238E27FC236}">
                        <a16:creationId xmlns:a16="http://schemas.microsoft.com/office/drawing/2014/main" id="{0BEB6827-6142-C941-9BBA-FCE584EAA52C}"/>
                      </a:ext>
                    </a:extLst>
                  </p:cNvPr>
                  <p:cNvSpPr txBox="1"/>
                  <p:nvPr/>
                </p:nvSpPr>
                <p:spPr>
                  <a:xfrm>
                    <a:off x="3405761" y="6696747"/>
                    <a:ext cx="3504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40</a:t>
                    </a:r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44 CuadroTexto">
                    <a:extLst>
                      <a:ext uri="{FF2B5EF4-FFF2-40B4-BE49-F238E27FC236}">
                        <a16:creationId xmlns:a16="http://schemas.microsoft.com/office/drawing/2014/main" id="{0AD2E200-440F-C84B-9788-CC2306F15824}"/>
                      </a:ext>
                    </a:extLst>
                  </p:cNvPr>
                  <p:cNvSpPr txBox="1"/>
                  <p:nvPr/>
                </p:nvSpPr>
                <p:spPr>
                  <a:xfrm>
                    <a:off x="3717523" y="6696747"/>
                    <a:ext cx="350421" cy="21544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</a:t>
                    </a:r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7" name="125 CuadroTexto">
                  <a:extLst>
                    <a:ext uri="{FF2B5EF4-FFF2-40B4-BE49-F238E27FC236}">
                      <a16:creationId xmlns:a16="http://schemas.microsoft.com/office/drawing/2014/main" id="{A95FE27F-338B-3745-B574-50CB52B1C858}"/>
                    </a:ext>
                  </a:extLst>
                </p:cNvPr>
                <p:cNvSpPr txBox="1"/>
                <p:nvPr/>
              </p:nvSpPr>
              <p:spPr>
                <a:xfrm>
                  <a:off x="3690421" y="5725146"/>
                  <a:ext cx="90705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High </a:t>
                  </a:r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5" name="126 CuadroTexto">
                <a:extLst>
                  <a:ext uri="{FF2B5EF4-FFF2-40B4-BE49-F238E27FC236}">
                    <a16:creationId xmlns:a16="http://schemas.microsoft.com/office/drawing/2014/main" id="{2BE6A00E-953A-4C41-B2B5-114B65C17EC0}"/>
                  </a:ext>
                </a:extLst>
              </p:cNvPr>
              <p:cNvSpPr txBox="1"/>
              <p:nvPr/>
            </p:nvSpPr>
            <p:spPr>
              <a:xfrm>
                <a:off x="3690421" y="5838444"/>
                <a:ext cx="8235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</a:t>
                </a:r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CustomShape 198">
              <a:extLst>
                <a:ext uri="{FF2B5EF4-FFF2-40B4-BE49-F238E27FC236}">
                  <a16:creationId xmlns:a16="http://schemas.microsoft.com/office/drawing/2014/main" id="{15730E30-A8B2-344C-992F-543224053DAF}"/>
                </a:ext>
              </a:extLst>
            </p:cNvPr>
            <p:cNvSpPr/>
            <p:nvPr/>
          </p:nvSpPr>
          <p:spPr>
            <a:xfrm>
              <a:off x="3172596" y="6921165"/>
              <a:ext cx="11941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Time (months)</a:t>
              </a:r>
              <a:endParaRPr lang="es-ES" sz="800" b="0" strike="noStrike" spc="-1">
                <a:latin typeface="Arial"/>
              </a:endParaRPr>
            </a:p>
          </p:txBody>
        </p:sp>
      </p:grpSp>
      <p:grpSp>
        <p:nvGrpSpPr>
          <p:cNvPr id="138" name="29 Grupo">
            <a:extLst>
              <a:ext uri="{FF2B5EF4-FFF2-40B4-BE49-F238E27FC236}">
                <a16:creationId xmlns:a16="http://schemas.microsoft.com/office/drawing/2014/main" id="{DA6D5EB8-B524-0D41-8087-8DF9F3E7272A}"/>
              </a:ext>
            </a:extLst>
          </p:cNvPr>
          <p:cNvGrpSpPr/>
          <p:nvPr/>
        </p:nvGrpSpPr>
        <p:grpSpPr>
          <a:xfrm>
            <a:off x="823178" y="2937368"/>
            <a:ext cx="1986795" cy="1407244"/>
            <a:chOff x="823178" y="5673800"/>
            <a:chExt cx="1986795" cy="1407244"/>
          </a:xfrm>
        </p:grpSpPr>
        <p:grpSp>
          <p:nvGrpSpPr>
            <p:cNvPr id="139" name="3 Grupo">
              <a:extLst>
                <a:ext uri="{FF2B5EF4-FFF2-40B4-BE49-F238E27FC236}">
                  <a16:creationId xmlns:a16="http://schemas.microsoft.com/office/drawing/2014/main" id="{CEB9FA59-D59B-134C-83F7-3407AA2D4C35}"/>
                </a:ext>
              </a:extLst>
            </p:cNvPr>
            <p:cNvGrpSpPr/>
            <p:nvPr/>
          </p:nvGrpSpPr>
          <p:grpSpPr>
            <a:xfrm>
              <a:off x="823178" y="5673800"/>
              <a:ext cx="1986795" cy="1268616"/>
              <a:chOff x="683478" y="5085936"/>
              <a:chExt cx="1986795" cy="1268616"/>
            </a:xfrm>
          </p:grpSpPr>
          <p:grpSp>
            <p:nvGrpSpPr>
              <p:cNvPr id="141" name="12 Grupo">
                <a:extLst>
                  <a:ext uri="{FF2B5EF4-FFF2-40B4-BE49-F238E27FC236}">
                    <a16:creationId xmlns:a16="http://schemas.microsoft.com/office/drawing/2014/main" id="{D179705D-4991-4344-A7CB-E4931FBC3973}"/>
                  </a:ext>
                </a:extLst>
              </p:cNvPr>
              <p:cNvGrpSpPr/>
              <p:nvPr/>
            </p:nvGrpSpPr>
            <p:grpSpPr>
              <a:xfrm>
                <a:off x="1126669" y="5176944"/>
                <a:ext cx="1192349" cy="1008000"/>
                <a:chOff x="940507" y="1136576"/>
                <a:chExt cx="1192349" cy="1008000"/>
              </a:xfrm>
            </p:grpSpPr>
            <p:pic>
              <p:nvPicPr>
                <p:cNvPr id="156" name="Picture 2">
                  <a:extLst>
                    <a:ext uri="{FF2B5EF4-FFF2-40B4-BE49-F238E27FC236}">
                      <a16:creationId xmlns:a16="http://schemas.microsoft.com/office/drawing/2014/main" id="{AE0AE17A-F46A-124F-B058-DBA188C928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0507" y="1136576"/>
                  <a:ext cx="1192349" cy="100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9 CuadroTexto">
                  <a:extLst>
                    <a:ext uri="{FF2B5EF4-FFF2-40B4-BE49-F238E27FC236}">
                      <a16:creationId xmlns:a16="http://schemas.microsoft.com/office/drawing/2014/main" id="{AA1160EB-AE9C-3041-B07B-0E3D44F6EC7C}"/>
                    </a:ext>
                  </a:extLst>
                </p:cNvPr>
                <p:cNvSpPr txBox="1"/>
                <p:nvPr/>
              </p:nvSpPr>
              <p:spPr>
                <a:xfrm>
                  <a:off x="995400" y="1856656"/>
                  <a:ext cx="273787" cy="1231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p=0.1</a:t>
                  </a:r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10 Rectángulo">
                  <a:extLst>
                    <a:ext uri="{FF2B5EF4-FFF2-40B4-BE49-F238E27FC236}">
                      <a16:creationId xmlns:a16="http://schemas.microsoft.com/office/drawing/2014/main" id="{28C35C7E-EE8F-E44B-B444-FBEBAF9E6DA3}"/>
                    </a:ext>
                  </a:extLst>
                </p:cNvPr>
                <p:cNvSpPr/>
                <p:nvPr/>
              </p:nvSpPr>
              <p:spPr>
                <a:xfrm>
                  <a:off x="1628800" y="1136576"/>
                  <a:ext cx="50405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/>
                </a:p>
              </p:txBody>
            </p:sp>
          </p:grpSp>
          <p:sp>
            <p:nvSpPr>
              <p:cNvPr id="142" name="14 CuadroTexto">
                <a:extLst>
                  <a:ext uri="{FF2B5EF4-FFF2-40B4-BE49-F238E27FC236}">
                    <a16:creationId xmlns:a16="http://schemas.microsoft.com/office/drawing/2014/main" id="{0D376D84-E09C-D044-8999-E5951558231B}"/>
                  </a:ext>
                </a:extLst>
              </p:cNvPr>
              <p:cNvSpPr txBox="1"/>
              <p:nvPr/>
            </p:nvSpPr>
            <p:spPr>
              <a:xfrm rot="16200000">
                <a:off x="375275" y="5498886"/>
                <a:ext cx="831850" cy="21544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Survival</a:t>
                </a:r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15 CuadroTexto">
                <a:extLst>
                  <a:ext uri="{FF2B5EF4-FFF2-40B4-BE49-F238E27FC236}">
                    <a16:creationId xmlns:a16="http://schemas.microsoft.com/office/drawing/2014/main" id="{2B60BC52-C7BA-5342-A622-DBCC706A687E}"/>
                  </a:ext>
                </a:extLst>
              </p:cNvPr>
              <p:cNvSpPr txBox="1"/>
              <p:nvPr/>
            </p:nvSpPr>
            <p:spPr>
              <a:xfrm>
                <a:off x="791045" y="6010769"/>
                <a:ext cx="3804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16 CuadroTexto">
                <a:extLst>
                  <a:ext uri="{FF2B5EF4-FFF2-40B4-BE49-F238E27FC236}">
                    <a16:creationId xmlns:a16="http://schemas.microsoft.com/office/drawing/2014/main" id="{FA74B82A-EA32-2D4D-B27F-55AD020325F5}"/>
                  </a:ext>
                </a:extLst>
              </p:cNvPr>
              <p:cNvSpPr txBox="1"/>
              <p:nvPr/>
            </p:nvSpPr>
            <p:spPr>
              <a:xfrm>
                <a:off x="791045" y="5779937"/>
                <a:ext cx="3804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17 CuadroTexto">
                <a:extLst>
                  <a:ext uri="{FF2B5EF4-FFF2-40B4-BE49-F238E27FC236}">
                    <a16:creationId xmlns:a16="http://schemas.microsoft.com/office/drawing/2014/main" id="{9DC723BD-CC80-6C43-8C5D-66197F538991}"/>
                  </a:ext>
                </a:extLst>
              </p:cNvPr>
              <p:cNvSpPr txBox="1"/>
              <p:nvPr/>
            </p:nvSpPr>
            <p:spPr>
              <a:xfrm>
                <a:off x="791045" y="5545858"/>
                <a:ext cx="3804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18 CuadroTexto">
                <a:extLst>
                  <a:ext uri="{FF2B5EF4-FFF2-40B4-BE49-F238E27FC236}">
                    <a16:creationId xmlns:a16="http://schemas.microsoft.com/office/drawing/2014/main" id="{A85101AC-8CEC-1444-BE3D-30FB2B2F3588}"/>
                  </a:ext>
                </a:extLst>
              </p:cNvPr>
              <p:cNvSpPr txBox="1"/>
              <p:nvPr/>
            </p:nvSpPr>
            <p:spPr>
              <a:xfrm>
                <a:off x="791045" y="5315026"/>
                <a:ext cx="3804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19 CuadroTexto">
                <a:extLst>
                  <a:ext uri="{FF2B5EF4-FFF2-40B4-BE49-F238E27FC236}">
                    <a16:creationId xmlns:a16="http://schemas.microsoft.com/office/drawing/2014/main" id="{AA0DC53B-1CE8-784C-A907-4D97FCBE114B}"/>
                  </a:ext>
                </a:extLst>
              </p:cNvPr>
              <p:cNvSpPr txBox="1"/>
              <p:nvPr/>
            </p:nvSpPr>
            <p:spPr>
              <a:xfrm>
                <a:off x="791045" y="5085936"/>
                <a:ext cx="38041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20 CuadroTexto">
                <a:extLst>
                  <a:ext uri="{FF2B5EF4-FFF2-40B4-BE49-F238E27FC236}">
                    <a16:creationId xmlns:a16="http://schemas.microsoft.com/office/drawing/2014/main" id="{F575A362-4178-1044-860C-C9CDEE006F74}"/>
                  </a:ext>
                </a:extLst>
              </p:cNvPr>
              <p:cNvSpPr txBox="1"/>
              <p:nvPr/>
            </p:nvSpPr>
            <p:spPr>
              <a:xfrm>
                <a:off x="1095367" y="6139108"/>
                <a:ext cx="27606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21 CuadroTexto">
                <a:extLst>
                  <a:ext uri="{FF2B5EF4-FFF2-40B4-BE49-F238E27FC236}">
                    <a16:creationId xmlns:a16="http://schemas.microsoft.com/office/drawing/2014/main" id="{67131778-2DB9-DF43-A21D-9C584B6854EF}"/>
                  </a:ext>
                </a:extLst>
              </p:cNvPr>
              <p:cNvSpPr txBox="1"/>
              <p:nvPr/>
            </p:nvSpPr>
            <p:spPr>
              <a:xfrm>
                <a:off x="1360422" y="6139108"/>
                <a:ext cx="35042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22 CuadroTexto">
                <a:extLst>
                  <a:ext uri="{FF2B5EF4-FFF2-40B4-BE49-F238E27FC236}">
                    <a16:creationId xmlns:a16="http://schemas.microsoft.com/office/drawing/2014/main" id="{919003CD-3F26-7043-8B54-0397193A1DCE}"/>
                  </a:ext>
                </a:extLst>
              </p:cNvPr>
              <p:cNvSpPr txBox="1"/>
              <p:nvPr/>
            </p:nvSpPr>
            <p:spPr>
              <a:xfrm>
                <a:off x="1661129" y="6139108"/>
                <a:ext cx="35042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23 CuadroTexto">
                <a:extLst>
                  <a:ext uri="{FF2B5EF4-FFF2-40B4-BE49-F238E27FC236}">
                    <a16:creationId xmlns:a16="http://schemas.microsoft.com/office/drawing/2014/main" id="{C97F2425-9E87-4844-81BC-5745037F71F1}"/>
                  </a:ext>
                </a:extLst>
              </p:cNvPr>
              <p:cNvSpPr txBox="1"/>
              <p:nvPr/>
            </p:nvSpPr>
            <p:spPr>
              <a:xfrm>
                <a:off x="1953841" y="6139108"/>
                <a:ext cx="35042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2" name="24 Conector recto">
                <a:extLst>
                  <a:ext uri="{FF2B5EF4-FFF2-40B4-BE49-F238E27FC236}">
                    <a16:creationId xmlns:a16="http://schemas.microsoft.com/office/drawing/2014/main" id="{3EB8F0F7-0EF2-E946-AD7F-AB0098B56486}"/>
                  </a:ext>
                </a:extLst>
              </p:cNvPr>
              <p:cNvCxnSpPr/>
              <p:nvPr/>
            </p:nvCxnSpPr>
            <p:spPr>
              <a:xfrm>
                <a:off x="1579243" y="5287364"/>
                <a:ext cx="196409" cy="0"/>
              </a:xfrm>
              <a:prstGeom prst="line">
                <a:avLst/>
              </a:prstGeom>
              <a:ln w="19050">
                <a:solidFill>
                  <a:srgbClr val="FD87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25 Conector recto">
                <a:extLst>
                  <a:ext uri="{FF2B5EF4-FFF2-40B4-BE49-F238E27FC236}">
                    <a16:creationId xmlns:a16="http://schemas.microsoft.com/office/drawing/2014/main" id="{D66C4F4C-010F-9B43-A15F-DFC78010328A}"/>
                  </a:ext>
                </a:extLst>
              </p:cNvPr>
              <p:cNvCxnSpPr/>
              <p:nvPr/>
            </p:nvCxnSpPr>
            <p:spPr>
              <a:xfrm>
                <a:off x="1579243" y="5392968"/>
                <a:ext cx="196409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26 CuadroTexto">
                <a:extLst>
                  <a:ext uri="{FF2B5EF4-FFF2-40B4-BE49-F238E27FC236}">
                    <a16:creationId xmlns:a16="http://schemas.microsoft.com/office/drawing/2014/main" id="{C8B562AE-125E-9A42-8C4B-35FACDE6C193}"/>
                  </a:ext>
                </a:extLst>
              </p:cNvPr>
              <p:cNvSpPr txBox="1"/>
              <p:nvPr/>
            </p:nvSpPr>
            <p:spPr>
              <a:xfrm>
                <a:off x="1763221" y="5171948"/>
                <a:ext cx="90705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 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27 CuadroTexto">
                <a:extLst>
                  <a:ext uri="{FF2B5EF4-FFF2-40B4-BE49-F238E27FC236}">
                    <a16:creationId xmlns:a16="http://schemas.microsoft.com/office/drawing/2014/main" id="{D2846F62-586B-3144-9EA1-A3AB1E455AD5}"/>
                  </a:ext>
                </a:extLst>
              </p:cNvPr>
              <p:cNvSpPr txBox="1"/>
              <p:nvPr/>
            </p:nvSpPr>
            <p:spPr>
              <a:xfrm>
                <a:off x="1763221" y="5285246"/>
                <a:ext cx="8235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Low</a:t>
                </a:r>
                <a:r>
                  <a:rPr lang="es-E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CustomShape 198">
              <a:extLst>
                <a:ext uri="{FF2B5EF4-FFF2-40B4-BE49-F238E27FC236}">
                  <a16:creationId xmlns:a16="http://schemas.microsoft.com/office/drawing/2014/main" id="{46375EE7-0881-B747-91D6-11E78092CC14}"/>
                </a:ext>
              </a:extLst>
            </p:cNvPr>
            <p:cNvSpPr/>
            <p:nvPr/>
          </p:nvSpPr>
          <p:spPr>
            <a:xfrm>
              <a:off x="1458155" y="6869004"/>
              <a:ext cx="11941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Time (months)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159" name="130 CuadroTexto">
            <a:extLst>
              <a:ext uri="{FF2B5EF4-FFF2-40B4-BE49-F238E27FC236}">
                <a16:creationId xmlns:a16="http://schemas.microsoft.com/office/drawing/2014/main" id="{6E3F42E2-2824-0541-8209-2EE8A8AFD91B}"/>
              </a:ext>
            </a:extLst>
          </p:cNvPr>
          <p:cNvSpPr txBox="1"/>
          <p:nvPr/>
        </p:nvSpPr>
        <p:spPr>
          <a:xfrm>
            <a:off x="193290" y="1014222"/>
            <a:ext cx="1088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TCGA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7 CuadroTexto">
            <a:extLst>
              <a:ext uri="{FF2B5EF4-FFF2-40B4-BE49-F238E27FC236}">
                <a16:creationId xmlns:a16="http://schemas.microsoft.com/office/drawing/2014/main" id="{721E32F1-0D02-1E47-AE30-C1FE03B76255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2.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CustomShape 23">
            <a:extLst>
              <a:ext uri="{FF2B5EF4-FFF2-40B4-BE49-F238E27FC236}">
                <a16:creationId xmlns:a16="http://schemas.microsoft.com/office/drawing/2014/main" id="{21C24A13-D75F-ED43-ADC1-E193B3C53EAC}"/>
              </a:ext>
            </a:extLst>
          </p:cNvPr>
          <p:cNvSpPr/>
          <p:nvPr/>
        </p:nvSpPr>
        <p:spPr>
          <a:xfrm>
            <a:off x="330838" y="157390"/>
            <a:ext cx="402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Arial"/>
              </a:rPr>
              <a:t>A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162" name="CustomShape 66">
            <a:extLst>
              <a:ext uri="{FF2B5EF4-FFF2-40B4-BE49-F238E27FC236}">
                <a16:creationId xmlns:a16="http://schemas.microsoft.com/office/drawing/2014/main" id="{3ADC658E-FC16-3D4D-B395-8C459183C748}"/>
              </a:ext>
            </a:extLst>
          </p:cNvPr>
          <p:cNvSpPr/>
          <p:nvPr/>
        </p:nvSpPr>
        <p:spPr>
          <a:xfrm>
            <a:off x="639429" y="4376936"/>
            <a:ext cx="402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Arial"/>
              </a:rPr>
              <a:t>B</a:t>
            </a:r>
            <a:endParaRPr lang="es-ES" sz="2000" b="0" strike="noStrike" spc="-1" dirty="0">
              <a:latin typeface="Arial"/>
            </a:endParaRPr>
          </a:p>
        </p:txBody>
      </p:sp>
      <p:graphicFrame>
        <p:nvGraphicFramePr>
          <p:cNvPr id="163" name="Object 2">
            <a:extLst>
              <a:ext uri="{FF2B5EF4-FFF2-40B4-BE49-F238E27FC236}">
                <a16:creationId xmlns:a16="http://schemas.microsoft.com/office/drawing/2014/main" id="{B0BF14AC-EB8C-3F45-B411-DDB00FF40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343361"/>
              </p:ext>
            </p:extLst>
          </p:nvPr>
        </p:nvGraphicFramePr>
        <p:xfrm>
          <a:off x="856097" y="4689946"/>
          <a:ext cx="3167063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Prism 8" r:id="rId9" imgW="3385730" imgH="3128426" progId="Prism8.Document">
                  <p:embed/>
                </p:oleObj>
              </mc:Choice>
              <mc:Fallback>
                <p:oleObj name="Prism 8" r:id="rId9" imgW="3385730" imgH="3128426" progId="Prism8.Document">
                  <p:embed/>
                  <p:pic>
                    <p:nvPicPr>
                      <p:cNvPr id="45" name="Object 2">
                        <a:extLst>
                          <a:ext uri="{FF2B5EF4-FFF2-40B4-BE49-F238E27FC236}">
                            <a16:creationId xmlns:a16="http://schemas.microsoft.com/office/drawing/2014/main" id="{8AF64FD3-27F0-4185-8ADF-E1D61FC51A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6097" y="4689946"/>
                        <a:ext cx="3167063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3">
            <a:extLst>
              <a:ext uri="{FF2B5EF4-FFF2-40B4-BE49-F238E27FC236}">
                <a16:creationId xmlns:a16="http://schemas.microsoft.com/office/drawing/2014/main" id="{2983DEC5-7BDF-854B-9549-716D8012C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4542"/>
              </p:ext>
            </p:extLst>
          </p:nvPr>
        </p:nvGraphicFramePr>
        <p:xfrm>
          <a:off x="4240028" y="4819378"/>
          <a:ext cx="1550653" cy="279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rism 9" r:id="rId11" imgW="1679328" imgH="3348798" progId="Prism9.Document">
                  <p:embed/>
                </p:oleObj>
              </mc:Choice>
              <mc:Fallback>
                <p:oleObj name="Prism 9" r:id="rId11" imgW="1679328" imgH="3348798" progId="Prism9.Document">
                  <p:embed/>
                  <p:pic>
                    <p:nvPicPr>
                      <p:cNvPr id="42" name="Object 3">
                        <a:extLst>
                          <a:ext uri="{FF2B5EF4-FFF2-40B4-BE49-F238E27FC236}">
                            <a16:creationId xmlns:a16="http://schemas.microsoft.com/office/drawing/2014/main" id="{4434476A-845B-4AE8-B804-76925F8F6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40028" y="4819378"/>
                        <a:ext cx="1550653" cy="2797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CustomShape 66">
            <a:extLst>
              <a:ext uri="{FF2B5EF4-FFF2-40B4-BE49-F238E27FC236}">
                <a16:creationId xmlns:a16="http://schemas.microsoft.com/office/drawing/2014/main" id="{3B160E49-42C3-0E4B-8FCF-8D07CD8A5B1E}"/>
              </a:ext>
            </a:extLst>
          </p:cNvPr>
          <p:cNvSpPr/>
          <p:nvPr/>
        </p:nvSpPr>
        <p:spPr>
          <a:xfrm>
            <a:off x="4269397" y="4376936"/>
            <a:ext cx="4024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00"/>
                </a:solidFill>
                <a:latin typeface="Arial"/>
              </a:rPr>
              <a:t>C</a:t>
            </a:r>
            <a:endParaRPr lang="es-E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4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75" y="3370830"/>
            <a:ext cx="126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3"/>
          <p:cNvSpPr txBox="1"/>
          <p:nvPr/>
        </p:nvSpPr>
        <p:spPr>
          <a:xfrm>
            <a:off x="2516244" y="4792599"/>
            <a:ext cx="15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CuadroTexto 14"/>
          <p:cNvSpPr txBox="1"/>
          <p:nvPr/>
        </p:nvSpPr>
        <p:spPr>
          <a:xfrm>
            <a:off x="2803382" y="4792599"/>
            <a:ext cx="15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3088114" y="4792599"/>
            <a:ext cx="15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CuadroTexto 16"/>
          <p:cNvSpPr txBox="1"/>
          <p:nvPr/>
        </p:nvSpPr>
        <p:spPr>
          <a:xfrm>
            <a:off x="3379372" y="4792599"/>
            <a:ext cx="15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17"/>
          <p:cNvSpPr txBox="1"/>
          <p:nvPr/>
        </p:nvSpPr>
        <p:spPr>
          <a:xfrm>
            <a:off x="2144215" y="4793007"/>
            <a:ext cx="476804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Day:</a:t>
            </a:r>
          </a:p>
        </p:txBody>
      </p:sp>
      <p:sp>
        <p:nvSpPr>
          <p:cNvPr id="11" name="CuadroTexto 29"/>
          <p:cNvSpPr txBox="1"/>
          <p:nvPr/>
        </p:nvSpPr>
        <p:spPr>
          <a:xfrm rot="16200000">
            <a:off x="1513871" y="3982807"/>
            <a:ext cx="1208931" cy="21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Number of cells (·10</a:t>
            </a:r>
            <a:r>
              <a:rPr lang="en-US" sz="8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CuadroTexto 18"/>
          <p:cNvSpPr txBox="1"/>
          <p:nvPr/>
        </p:nvSpPr>
        <p:spPr>
          <a:xfrm>
            <a:off x="2151135" y="4603382"/>
            <a:ext cx="321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CuadroTexto 19"/>
          <p:cNvSpPr txBox="1"/>
          <p:nvPr/>
        </p:nvSpPr>
        <p:spPr>
          <a:xfrm>
            <a:off x="2151135" y="4175763"/>
            <a:ext cx="3219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CuadroTexto 20"/>
          <p:cNvSpPr txBox="1"/>
          <p:nvPr/>
        </p:nvSpPr>
        <p:spPr>
          <a:xfrm>
            <a:off x="2035519" y="3728168"/>
            <a:ext cx="437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5" name="CuadroTexto 21"/>
          <p:cNvSpPr txBox="1"/>
          <p:nvPr/>
        </p:nvSpPr>
        <p:spPr>
          <a:xfrm>
            <a:off x="2035519" y="3287003"/>
            <a:ext cx="437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16" name="168 Rectángulo">
            <a:extLst>
              <a:ext uri="{FF2B5EF4-FFF2-40B4-BE49-F238E27FC236}">
                <a16:creationId xmlns:a16="http://schemas.microsoft.com/office/drawing/2014/main" id="{4E74FD04-9C3C-BA4D-B399-9117625EAC91}"/>
              </a:ext>
            </a:extLst>
          </p:cNvPr>
          <p:cNvSpPr/>
          <p:nvPr/>
        </p:nvSpPr>
        <p:spPr>
          <a:xfrm>
            <a:off x="2525975" y="3500215"/>
            <a:ext cx="72000" cy="7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" name="169 CuadroTexto">
            <a:extLst>
              <a:ext uri="{FF2B5EF4-FFF2-40B4-BE49-F238E27FC236}">
                <a16:creationId xmlns:a16="http://schemas.microsoft.com/office/drawing/2014/main" id="{D27C00B0-147A-1548-A217-6CF653E2DD8E}"/>
              </a:ext>
            </a:extLst>
          </p:cNvPr>
          <p:cNvSpPr txBox="1"/>
          <p:nvPr/>
        </p:nvSpPr>
        <p:spPr>
          <a:xfrm>
            <a:off x="2555215" y="3404081"/>
            <a:ext cx="441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</a:p>
        </p:txBody>
      </p:sp>
      <p:sp>
        <p:nvSpPr>
          <p:cNvPr id="18" name="170 Rectángulo">
            <a:extLst>
              <a:ext uri="{FF2B5EF4-FFF2-40B4-BE49-F238E27FC236}">
                <a16:creationId xmlns:a16="http://schemas.microsoft.com/office/drawing/2014/main" id="{A88DE1DC-BF66-C247-85B8-A8C363356C2A}"/>
              </a:ext>
            </a:extLst>
          </p:cNvPr>
          <p:cNvSpPr/>
          <p:nvPr/>
        </p:nvSpPr>
        <p:spPr>
          <a:xfrm>
            <a:off x="2525975" y="3692121"/>
            <a:ext cx="72000" cy="7200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9" name="171 CuadroTexto">
            <a:extLst>
              <a:ext uri="{FF2B5EF4-FFF2-40B4-BE49-F238E27FC236}">
                <a16:creationId xmlns:a16="http://schemas.microsoft.com/office/drawing/2014/main" id="{33AE1CD5-8CC2-A84D-A44D-FBA6005EB988}"/>
              </a:ext>
            </a:extLst>
          </p:cNvPr>
          <p:cNvSpPr txBox="1"/>
          <p:nvPr/>
        </p:nvSpPr>
        <p:spPr>
          <a:xfrm>
            <a:off x="2555215" y="3612705"/>
            <a:ext cx="532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708920" y="3179184"/>
            <a:ext cx="5837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</a:p>
        </p:txBody>
      </p:sp>
      <p:sp>
        <p:nvSpPr>
          <p:cNvPr id="21" name="CuadroTexto 33"/>
          <p:cNvSpPr txBox="1"/>
          <p:nvPr/>
        </p:nvSpPr>
        <p:spPr>
          <a:xfrm>
            <a:off x="3320032" y="4586082"/>
            <a:ext cx="435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</p:txBody>
      </p:sp>
      <p:sp>
        <p:nvSpPr>
          <p:cNvPr id="22" name="CuadroTexto 33"/>
          <p:cNvSpPr txBox="1"/>
          <p:nvPr/>
        </p:nvSpPr>
        <p:spPr>
          <a:xfrm>
            <a:off x="3046211" y="4590410"/>
            <a:ext cx="435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</p:txBody>
      </p:sp>
      <p:sp>
        <p:nvSpPr>
          <p:cNvPr id="23" name="CuadroTexto 33"/>
          <p:cNvSpPr txBox="1"/>
          <p:nvPr/>
        </p:nvSpPr>
        <p:spPr>
          <a:xfrm>
            <a:off x="2796661" y="4567032"/>
            <a:ext cx="435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4" name="7 CuadroTexto">
            <a:extLst>
              <a:ext uri="{FF2B5EF4-FFF2-40B4-BE49-F238E27FC236}">
                <a16:creationId xmlns:a16="http://schemas.microsoft.com/office/drawing/2014/main" id="{319F3962-CCB1-AA41-97BE-BC36149EDA93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3.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0" y="8339117"/>
            <a:ext cx="6848550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Supp. Fig. 3.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LAMP2A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knock-down impairs GSC activity. </a:t>
            </a:r>
          </a:p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Relative quantification of primary oncospheres in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U373 cells (n≥3); (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Relative mRNA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expresión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LAMP2A, SOX2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SOX9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vs shL2A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U251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Relative number of formed colonies of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after LAMP2A rescue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Cell count of 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GNS166 (left) and U251 (right) cells at day 1, 3 and 5 after cell seeding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Representative images of immunofluorescence of p-histone 3 (p-H3) in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GNS166 and U251 cells, scale bar = 100µm;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(F)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Cell count of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after LAMP2A rescue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(G)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Number of proliferating cells at day 5 relative to day 1 in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U251 cells, after treatment with 20 µM QX77 CMA activator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(H)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Relative cell viability of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GNS166 and U251 cells after treatment with 2 mM and 250 µM TMZ respectively (n=3).</a:t>
            </a:r>
          </a:p>
          <a:p>
            <a:pPr algn="just"/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3 CuadroTexto">
            <a:extLst>
              <a:ext uri="{FF2B5EF4-FFF2-40B4-BE49-F238E27FC236}">
                <a16:creationId xmlns:a16="http://schemas.microsoft.com/office/drawing/2014/main" id="{9A746DC6-626D-2843-B042-72EB4002B517}"/>
              </a:ext>
            </a:extLst>
          </p:cNvPr>
          <p:cNvSpPr txBox="1"/>
          <p:nvPr/>
        </p:nvSpPr>
        <p:spPr>
          <a:xfrm>
            <a:off x="2132856" y="154498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6 CuadroTexto">
            <a:extLst>
              <a:ext uri="{FF2B5EF4-FFF2-40B4-BE49-F238E27FC236}">
                <a16:creationId xmlns:a16="http://schemas.microsoft.com/office/drawing/2014/main" id="{901187E2-C1F3-B148-AE78-C4B5233C83A9}"/>
              </a:ext>
            </a:extLst>
          </p:cNvPr>
          <p:cNvSpPr txBox="1"/>
          <p:nvPr/>
        </p:nvSpPr>
        <p:spPr>
          <a:xfrm>
            <a:off x="332656" y="2792760"/>
            <a:ext cx="450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8 Rectángulo">
            <a:extLst>
              <a:ext uri="{FF2B5EF4-FFF2-40B4-BE49-F238E27FC236}">
                <a16:creationId xmlns:a16="http://schemas.microsoft.com/office/drawing/2014/main" id="{4E74FD04-9C3C-BA4D-B399-9117625EAC91}"/>
              </a:ext>
            </a:extLst>
          </p:cNvPr>
          <p:cNvSpPr/>
          <p:nvPr/>
        </p:nvSpPr>
        <p:spPr>
          <a:xfrm>
            <a:off x="3212976" y="696806"/>
            <a:ext cx="72000" cy="7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9" name="169 CuadroTexto">
            <a:extLst>
              <a:ext uri="{FF2B5EF4-FFF2-40B4-BE49-F238E27FC236}">
                <a16:creationId xmlns:a16="http://schemas.microsoft.com/office/drawing/2014/main" id="{D27C00B0-147A-1548-A217-6CF653E2DD8E}"/>
              </a:ext>
            </a:extLst>
          </p:cNvPr>
          <p:cNvSpPr txBox="1"/>
          <p:nvPr/>
        </p:nvSpPr>
        <p:spPr>
          <a:xfrm>
            <a:off x="3278119" y="626708"/>
            <a:ext cx="760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  <a:r>
              <a:rPr lang="es-E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70 Rectángulo">
            <a:extLst>
              <a:ext uri="{FF2B5EF4-FFF2-40B4-BE49-F238E27FC236}">
                <a16:creationId xmlns:a16="http://schemas.microsoft.com/office/drawing/2014/main" id="{A88DE1DC-BF66-C247-85B8-A8C363356C2A}"/>
              </a:ext>
            </a:extLst>
          </p:cNvPr>
          <p:cNvSpPr/>
          <p:nvPr/>
        </p:nvSpPr>
        <p:spPr>
          <a:xfrm>
            <a:off x="3212976" y="888712"/>
            <a:ext cx="72000" cy="720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1" name="171 CuadroTexto">
            <a:extLst>
              <a:ext uri="{FF2B5EF4-FFF2-40B4-BE49-F238E27FC236}">
                <a16:creationId xmlns:a16="http://schemas.microsoft.com/office/drawing/2014/main" id="{33AE1CD5-8CC2-A84D-A44D-FBA6005EB988}"/>
              </a:ext>
            </a:extLst>
          </p:cNvPr>
          <p:cNvSpPr txBox="1"/>
          <p:nvPr/>
        </p:nvSpPr>
        <p:spPr>
          <a:xfrm>
            <a:off x="3278119" y="820342"/>
            <a:ext cx="760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  <a:r>
              <a:rPr lang="es-ES" sz="800" i="1" dirty="0">
                <a:latin typeface="Arial" panose="020B0604020202020204" pitchFamily="34" charset="0"/>
                <a:cs typeface="Arial" panose="020B0604020202020204" pitchFamily="34" charset="0"/>
              </a:rPr>
              <a:t> shL2A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22"/>
          <p:cNvGrpSpPr/>
          <p:nvPr/>
        </p:nvGrpSpPr>
        <p:grpSpPr>
          <a:xfrm>
            <a:off x="332656" y="3315618"/>
            <a:ext cx="1717736" cy="1659562"/>
            <a:chOff x="2259904" y="2926080"/>
            <a:chExt cx="1717736" cy="1659562"/>
          </a:xfrm>
        </p:grpSpPr>
        <p:sp>
          <p:nvSpPr>
            <p:cNvPr id="41" name="CustomShape 23"/>
            <p:cNvSpPr/>
            <p:nvPr/>
          </p:nvSpPr>
          <p:spPr>
            <a:xfrm rot="16200000">
              <a:off x="1736798" y="3610695"/>
              <a:ext cx="1263501" cy="21729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0000"/>
                  </a:solidFill>
                  <a:latin typeface="Arial"/>
                </a:rPr>
                <a:t>Number of cells (·10</a:t>
              </a:r>
              <a:r>
                <a:rPr lang="en-US" sz="800" b="0" strike="noStrike" spc="-1" baseline="30000">
                  <a:solidFill>
                    <a:srgbClr val="000000"/>
                  </a:solidFill>
                  <a:latin typeface="Arial"/>
                </a:rPr>
                <a:t>3</a:t>
              </a:r>
              <a:r>
                <a:rPr lang="en-US" sz="800" b="0" strike="noStrike" spc="-1">
                  <a:solidFill>
                    <a:srgbClr val="000000"/>
                  </a:solidFill>
                  <a:latin typeface="Arial"/>
                </a:rPr>
                <a:t>)</a:t>
              </a:r>
              <a:endParaRPr lang="en-US" sz="800" b="0" strike="noStrike" spc="-1">
                <a:latin typeface="Arial"/>
              </a:endParaRPr>
            </a:p>
          </p:txBody>
        </p:sp>
        <p:grpSp>
          <p:nvGrpSpPr>
            <p:cNvPr id="42" name="Group 24"/>
            <p:cNvGrpSpPr/>
            <p:nvPr/>
          </p:nvGrpSpPr>
          <p:grpSpPr>
            <a:xfrm>
              <a:off x="2279880" y="2926080"/>
              <a:ext cx="1697760" cy="1659562"/>
              <a:chOff x="2279880" y="2926080"/>
              <a:chExt cx="1697760" cy="1659562"/>
            </a:xfrm>
          </p:grpSpPr>
          <p:pic>
            <p:nvPicPr>
              <p:cNvPr id="43" name="Imagen 7"/>
              <p:cNvPicPr>
                <a:picLocks/>
              </p:cNvPicPr>
              <p:nvPr/>
            </p:nvPicPr>
            <p:blipFill>
              <a:blip r:embed="rId4"/>
              <a:stretch/>
            </p:blipFill>
            <p:spPr>
              <a:xfrm>
                <a:off x="2690642" y="2998081"/>
                <a:ext cx="1260000" cy="1442518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44" name="CustomShape 25"/>
              <p:cNvSpPr/>
              <p:nvPr/>
            </p:nvSpPr>
            <p:spPr>
              <a:xfrm>
                <a:off x="2794890" y="4373242"/>
                <a:ext cx="151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45" name="CustomShape 26"/>
              <p:cNvSpPr/>
              <p:nvPr/>
            </p:nvSpPr>
            <p:spPr>
              <a:xfrm>
                <a:off x="3057242" y="4373242"/>
                <a:ext cx="151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1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46" name="CustomShape 27"/>
              <p:cNvSpPr/>
              <p:nvPr/>
            </p:nvSpPr>
            <p:spPr>
              <a:xfrm>
                <a:off x="3355322" y="4373242"/>
                <a:ext cx="151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3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47" name="CustomShape 28"/>
              <p:cNvSpPr/>
              <p:nvPr/>
            </p:nvSpPr>
            <p:spPr>
              <a:xfrm>
                <a:off x="3660242" y="4373242"/>
                <a:ext cx="1519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5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48" name="CustomShape 29"/>
              <p:cNvSpPr/>
              <p:nvPr/>
            </p:nvSpPr>
            <p:spPr>
              <a:xfrm>
                <a:off x="2388468" y="4373602"/>
                <a:ext cx="6516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Day: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49" name="CustomShape 30"/>
              <p:cNvSpPr/>
              <p:nvPr/>
            </p:nvSpPr>
            <p:spPr>
              <a:xfrm>
                <a:off x="2395440" y="4300200"/>
                <a:ext cx="32148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0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0" name="CustomShape 31"/>
              <p:cNvSpPr/>
              <p:nvPr/>
            </p:nvSpPr>
            <p:spPr>
              <a:xfrm>
                <a:off x="2395440" y="3851280"/>
                <a:ext cx="32148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50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1" name="CustomShape 32"/>
              <p:cNvSpPr/>
              <p:nvPr/>
            </p:nvSpPr>
            <p:spPr>
              <a:xfrm>
                <a:off x="2279880" y="3389400"/>
                <a:ext cx="4374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100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2" name="CustomShape 33"/>
              <p:cNvSpPr/>
              <p:nvPr/>
            </p:nvSpPr>
            <p:spPr>
              <a:xfrm>
                <a:off x="2279880" y="2926080"/>
                <a:ext cx="4374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150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3" name="CustomShape 34"/>
              <p:cNvSpPr/>
              <p:nvPr/>
            </p:nvSpPr>
            <p:spPr>
              <a:xfrm>
                <a:off x="2880198" y="3110740"/>
                <a:ext cx="71640" cy="7164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4" name="CustomShape 35"/>
              <p:cNvSpPr/>
              <p:nvPr/>
            </p:nvSpPr>
            <p:spPr>
              <a:xfrm>
                <a:off x="2956878" y="3014620"/>
                <a:ext cx="4410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i="1" strike="noStrike" spc="-1">
                    <a:solidFill>
                      <a:srgbClr val="000000"/>
                    </a:solidFill>
                    <a:latin typeface="Arial"/>
                  </a:rPr>
                  <a:t>pGK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5" name="CustomShape 36"/>
              <p:cNvSpPr/>
              <p:nvPr/>
            </p:nvSpPr>
            <p:spPr>
              <a:xfrm>
                <a:off x="2880198" y="3302620"/>
                <a:ext cx="71640" cy="7164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" name="CustomShape 37"/>
              <p:cNvSpPr/>
              <p:nvPr/>
            </p:nvSpPr>
            <p:spPr>
              <a:xfrm>
                <a:off x="2956878" y="3223060"/>
                <a:ext cx="53244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i="1" strike="noStrike" spc="-1">
                    <a:solidFill>
                      <a:srgbClr val="000000"/>
                    </a:solidFill>
                    <a:latin typeface="Arial"/>
                  </a:rPr>
                  <a:t>shL2A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7" name="CustomShape 38"/>
              <p:cNvSpPr/>
              <p:nvPr/>
            </p:nvSpPr>
            <p:spPr>
              <a:xfrm>
                <a:off x="3421800" y="4092120"/>
                <a:ext cx="1987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*</a:t>
                </a:r>
                <a:endParaRPr lang="en-US" sz="800" b="0" strike="noStrike" spc="-1">
                  <a:latin typeface="Arial"/>
                </a:endParaRPr>
              </a:p>
            </p:txBody>
          </p:sp>
          <p:sp>
            <p:nvSpPr>
              <p:cNvPr id="58" name="CustomShape 39"/>
              <p:cNvSpPr/>
              <p:nvPr/>
            </p:nvSpPr>
            <p:spPr>
              <a:xfrm>
                <a:off x="3696120" y="3974760"/>
                <a:ext cx="28152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800" b="0" strike="noStrike" spc="-1">
                    <a:solidFill>
                      <a:srgbClr val="000000"/>
                    </a:solidFill>
                    <a:latin typeface="Arial"/>
                  </a:rPr>
                  <a:t>**</a:t>
                </a:r>
                <a:endParaRPr lang="en-US" sz="800" b="0" strike="noStrike" spc="-1">
                  <a:latin typeface="Arial"/>
                </a:endParaRPr>
              </a:p>
            </p:txBody>
          </p:sp>
        </p:grpSp>
      </p:grpSp>
      <p:sp>
        <p:nvSpPr>
          <p:cNvPr id="40" name="CustomShape 40"/>
          <p:cNvSpPr/>
          <p:nvPr/>
        </p:nvSpPr>
        <p:spPr>
          <a:xfrm>
            <a:off x="908720" y="3173131"/>
            <a:ext cx="74988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latin typeface="Arial"/>
              </a:rPr>
              <a:t>GNS166</a:t>
            </a:r>
            <a:endParaRPr lang="en-US" sz="800" b="0" strike="noStrike" spc="-1" dirty="0">
              <a:latin typeface="Arial"/>
            </a:endParaRPr>
          </a:p>
        </p:txBody>
      </p:sp>
      <p:sp>
        <p:nvSpPr>
          <p:cNvPr id="74" name="3 CuadroTexto">
            <a:extLst>
              <a:ext uri="{FF2B5EF4-FFF2-40B4-BE49-F238E27FC236}">
                <a16:creationId xmlns:a16="http://schemas.microsoft.com/office/drawing/2014/main" id="{6D692843-3069-A645-B1CB-F9E9AD741025}"/>
              </a:ext>
            </a:extLst>
          </p:cNvPr>
          <p:cNvSpPr txBox="1"/>
          <p:nvPr/>
        </p:nvSpPr>
        <p:spPr>
          <a:xfrm>
            <a:off x="4653136" y="154498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16 CuadroTexto">
            <a:extLst>
              <a:ext uri="{FF2B5EF4-FFF2-40B4-BE49-F238E27FC236}">
                <a16:creationId xmlns:a16="http://schemas.microsoft.com/office/drawing/2014/main" id="{4C48EB0C-ED96-2C42-B025-7E1FFAA24A8E}"/>
              </a:ext>
            </a:extLst>
          </p:cNvPr>
          <p:cNvSpPr txBox="1"/>
          <p:nvPr/>
        </p:nvSpPr>
        <p:spPr>
          <a:xfrm>
            <a:off x="559357" y="5313040"/>
            <a:ext cx="450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3CADFF3C-228B-FF4E-B7B0-7A165BAC89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4" t="4816" r="23860" b="9258"/>
          <a:stretch/>
        </p:blipFill>
        <p:spPr>
          <a:xfrm>
            <a:off x="551897" y="745161"/>
            <a:ext cx="1623284" cy="1872000"/>
          </a:xfrm>
          <a:prstGeom prst="rect">
            <a:avLst/>
          </a:prstGeom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B6D0B543-F58B-1E44-9600-FBAB1FAF4815}"/>
              </a:ext>
            </a:extLst>
          </p:cNvPr>
          <p:cNvSpPr txBox="1"/>
          <p:nvPr/>
        </p:nvSpPr>
        <p:spPr>
          <a:xfrm>
            <a:off x="1269280" y="457129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U373</a:t>
            </a:r>
          </a:p>
        </p:txBody>
      </p:sp>
      <p:sp>
        <p:nvSpPr>
          <p:cNvPr id="78" name="CustomShape 143">
            <a:extLst>
              <a:ext uri="{FF2B5EF4-FFF2-40B4-BE49-F238E27FC236}">
                <a16:creationId xmlns:a16="http://schemas.microsoft.com/office/drawing/2014/main" id="{91F69BF9-8FA3-A746-B797-9398C912513F}"/>
              </a:ext>
            </a:extLst>
          </p:cNvPr>
          <p:cNvSpPr/>
          <p:nvPr/>
        </p:nvSpPr>
        <p:spPr>
          <a:xfrm rot="16200000">
            <a:off x="-125951" y="1574166"/>
            <a:ext cx="987189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800" b="0" strike="noStrike" spc="-1" dirty="0" err="1">
                <a:solidFill>
                  <a:srgbClr val="000000"/>
                </a:solidFill>
                <a:latin typeface="Arial"/>
              </a:rPr>
              <a:t>Oncospheres</a:t>
            </a:r>
            <a:r>
              <a:rPr lang="es-ES_tradnl" sz="800" b="0" strike="noStrike" spc="-1" dirty="0">
                <a:solidFill>
                  <a:srgbClr val="000000"/>
                </a:solidFill>
                <a:latin typeface="Arial"/>
              </a:rPr>
              <a:t> (%)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79" name="Imagen 78">
            <a:extLst>
              <a:ext uri="{FF2B5EF4-FFF2-40B4-BE49-F238E27FC236}">
                <a16:creationId xmlns:a16="http://schemas.microsoft.com/office/drawing/2014/main" id="{29735C92-8179-B345-8375-DE4018DFEF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841" t="11061" b="67612"/>
          <a:stretch/>
        </p:blipFill>
        <p:spPr>
          <a:xfrm>
            <a:off x="1844824" y="969617"/>
            <a:ext cx="754761" cy="568795"/>
          </a:xfrm>
          <a:prstGeom prst="rect">
            <a:avLst/>
          </a:prstGeom>
        </p:spPr>
      </p:pic>
      <p:sp>
        <p:nvSpPr>
          <p:cNvPr id="80" name="CustomShape 144">
            <a:extLst>
              <a:ext uri="{FF2B5EF4-FFF2-40B4-BE49-F238E27FC236}">
                <a16:creationId xmlns:a16="http://schemas.microsoft.com/office/drawing/2014/main" id="{995E4914-1B1E-AD47-AD8B-7DB4E522EACA}"/>
              </a:ext>
            </a:extLst>
          </p:cNvPr>
          <p:cNvSpPr/>
          <p:nvPr/>
        </p:nvSpPr>
        <p:spPr>
          <a:xfrm>
            <a:off x="921646" y="2566621"/>
            <a:ext cx="3920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 dirty="0">
                <a:solidFill>
                  <a:srgbClr val="000000"/>
                </a:solidFill>
                <a:latin typeface="Arial"/>
              </a:rPr>
              <a:t>1</a:t>
            </a:r>
            <a:r>
              <a:rPr lang="es-ES" sz="800" b="0" strike="noStrike" spc="-1" baseline="30000" dirty="0">
                <a:solidFill>
                  <a:srgbClr val="000000"/>
                </a:solidFill>
                <a:latin typeface="Arial"/>
              </a:rPr>
              <a:t>ry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81" name="CustomShape 145">
            <a:extLst>
              <a:ext uri="{FF2B5EF4-FFF2-40B4-BE49-F238E27FC236}">
                <a16:creationId xmlns:a16="http://schemas.microsoft.com/office/drawing/2014/main" id="{5CCE85A0-FE5C-8E4B-888C-BDE3D1FA8343}"/>
              </a:ext>
            </a:extLst>
          </p:cNvPr>
          <p:cNvSpPr/>
          <p:nvPr/>
        </p:nvSpPr>
        <p:spPr>
          <a:xfrm>
            <a:off x="1711133" y="2566621"/>
            <a:ext cx="3920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 dirty="0">
                <a:solidFill>
                  <a:srgbClr val="000000"/>
                </a:solidFill>
                <a:latin typeface="Arial"/>
              </a:rPr>
              <a:t>2</a:t>
            </a:r>
            <a:r>
              <a:rPr lang="es-ES" sz="800" b="0" strike="noStrike" spc="-1" baseline="30000" dirty="0">
                <a:solidFill>
                  <a:srgbClr val="000000"/>
                </a:solidFill>
                <a:latin typeface="Arial"/>
              </a:rPr>
              <a:t>ry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82" name="3 CuadroTexto">
            <a:extLst>
              <a:ext uri="{FF2B5EF4-FFF2-40B4-BE49-F238E27FC236}">
                <a16:creationId xmlns:a16="http://schemas.microsoft.com/office/drawing/2014/main" id="{4BB6071B-B290-EF4E-AC68-814A0A46B777}"/>
              </a:ext>
            </a:extLst>
          </p:cNvPr>
          <p:cNvSpPr txBox="1"/>
          <p:nvPr/>
        </p:nvSpPr>
        <p:spPr>
          <a:xfrm>
            <a:off x="260648" y="154498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F2FFA353-FBE7-A641-87F9-38D0664C3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075" b="68465"/>
          <a:stretch/>
        </p:blipFill>
        <p:spPr>
          <a:xfrm>
            <a:off x="5715911" y="233708"/>
            <a:ext cx="1220780" cy="626773"/>
          </a:xfrm>
          <a:prstGeom prst="rect">
            <a:avLst/>
          </a:prstGeom>
        </p:spPr>
      </p:pic>
      <p:sp>
        <p:nvSpPr>
          <p:cNvPr id="85" name="CustomShape 42">
            <a:extLst>
              <a:ext uri="{FF2B5EF4-FFF2-40B4-BE49-F238E27FC236}">
                <a16:creationId xmlns:a16="http://schemas.microsoft.com/office/drawing/2014/main" id="{7DA51F89-DD41-3A4E-BBC7-9D561C150253}"/>
              </a:ext>
            </a:extLst>
          </p:cNvPr>
          <p:cNvSpPr/>
          <p:nvPr/>
        </p:nvSpPr>
        <p:spPr>
          <a:xfrm rot="16200000">
            <a:off x="3802348" y="3786148"/>
            <a:ext cx="46152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i="1" strike="noStrike" spc="-1" dirty="0" err="1">
                <a:latin typeface="Arial"/>
              </a:rPr>
              <a:t>pGK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86" name="CustomShape 43">
            <a:extLst>
              <a:ext uri="{FF2B5EF4-FFF2-40B4-BE49-F238E27FC236}">
                <a16:creationId xmlns:a16="http://schemas.microsoft.com/office/drawing/2014/main" id="{8279ED69-F8BD-A048-A308-82CE458D2513}"/>
              </a:ext>
            </a:extLst>
          </p:cNvPr>
          <p:cNvSpPr/>
          <p:nvPr/>
        </p:nvSpPr>
        <p:spPr>
          <a:xfrm rot="16200000">
            <a:off x="3716128" y="4669217"/>
            <a:ext cx="63396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800" b="0" i="1" strike="noStrike" spc="-1" dirty="0">
                <a:latin typeface="Arial"/>
              </a:rPr>
              <a:t>shL2A</a:t>
            </a:r>
            <a:endParaRPr lang="es-ES" sz="800" b="0" strike="noStrike" spc="-1" dirty="0">
              <a:latin typeface="Arial"/>
            </a:endParaRP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4164F37D-2B36-7D47-B8FC-A258C4E6C0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848"/>
          <a:stretch/>
        </p:blipFill>
        <p:spPr>
          <a:xfrm>
            <a:off x="4653136" y="662846"/>
            <a:ext cx="1653816" cy="1987551"/>
          </a:xfrm>
          <a:prstGeom prst="rect">
            <a:avLst/>
          </a:prstGeom>
        </p:spPr>
      </p:pic>
      <p:sp>
        <p:nvSpPr>
          <p:cNvPr id="92" name="16 CuadroTexto">
            <a:extLst>
              <a:ext uri="{FF2B5EF4-FFF2-40B4-BE49-F238E27FC236}">
                <a16:creationId xmlns:a16="http://schemas.microsoft.com/office/drawing/2014/main" id="{B65B6E36-234B-D341-95AF-FB3029A075EA}"/>
              </a:ext>
            </a:extLst>
          </p:cNvPr>
          <p:cNvSpPr txBox="1"/>
          <p:nvPr/>
        </p:nvSpPr>
        <p:spPr>
          <a:xfrm>
            <a:off x="3927088" y="2792760"/>
            <a:ext cx="450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0A8CEE3-5344-1742-BD7B-AB1B414FBB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13809" r="20802" b="66977"/>
          <a:stretch/>
        </p:blipFill>
        <p:spPr>
          <a:xfrm>
            <a:off x="377722" y="5715213"/>
            <a:ext cx="2288252" cy="1903326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5928013B-EAB6-784F-934F-BF2E0823A8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4" t="16735" r="4166" b="77133"/>
          <a:stretch/>
        </p:blipFill>
        <p:spPr>
          <a:xfrm>
            <a:off x="1119124" y="5763459"/>
            <a:ext cx="1152128" cy="60747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04F7E2A3-62E2-BD41-BC70-22007A44B9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56413" r="70207" b="20114"/>
          <a:stretch/>
        </p:blipFill>
        <p:spPr>
          <a:xfrm>
            <a:off x="2665974" y="5434829"/>
            <a:ext cx="1626423" cy="1980000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A15DFF03-14FD-2F4B-9002-B622D72823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9" t="59038" r="51936" b="33697"/>
          <a:stretch/>
        </p:blipFill>
        <p:spPr>
          <a:xfrm>
            <a:off x="3202150" y="7402564"/>
            <a:ext cx="1198186" cy="612000"/>
          </a:xfrm>
          <a:prstGeom prst="rect">
            <a:avLst/>
          </a:prstGeom>
        </p:spPr>
      </p:pic>
      <p:sp>
        <p:nvSpPr>
          <p:cNvPr id="97" name="16 CuadroTexto">
            <a:extLst>
              <a:ext uri="{FF2B5EF4-FFF2-40B4-BE49-F238E27FC236}">
                <a16:creationId xmlns:a16="http://schemas.microsoft.com/office/drawing/2014/main" id="{040BD4BB-2F94-164D-925F-AF9DAB9148DE}"/>
              </a:ext>
            </a:extLst>
          </p:cNvPr>
          <p:cNvSpPr txBox="1"/>
          <p:nvPr/>
        </p:nvSpPr>
        <p:spPr>
          <a:xfrm>
            <a:off x="2665974" y="5313040"/>
            <a:ext cx="450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Marcador de contenido 8">
            <a:extLst>
              <a:ext uri="{FF2B5EF4-FFF2-40B4-BE49-F238E27FC236}">
                <a16:creationId xmlns:a16="http://schemas.microsoft.com/office/drawing/2014/main" id="{F4BEE878-9AC4-EE42-9B73-BBD1D372F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9" t="37104" r="2269" b="52983"/>
          <a:stretch/>
        </p:blipFill>
        <p:spPr>
          <a:xfrm>
            <a:off x="4138434" y="3202581"/>
            <a:ext cx="2420000" cy="1980000"/>
          </a:xfrm>
        </p:spPr>
      </p:pic>
      <p:sp>
        <p:nvSpPr>
          <p:cNvPr id="95" name="19 CuadroTexto">
            <a:extLst>
              <a:ext uri="{FF2B5EF4-FFF2-40B4-BE49-F238E27FC236}">
                <a16:creationId xmlns:a16="http://schemas.microsoft.com/office/drawing/2014/main" id="{C34000C8-AD94-1B49-B6C9-A5B20F388BAF}"/>
              </a:ext>
            </a:extLst>
          </p:cNvPr>
          <p:cNvSpPr txBox="1"/>
          <p:nvPr/>
        </p:nvSpPr>
        <p:spPr>
          <a:xfrm>
            <a:off x="5634346" y="3198078"/>
            <a:ext cx="445887" cy="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</a:p>
        </p:txBody>
      </p:sp>
      <p:sp>
        <p:nvSpPr>
          <p:cNvPr id="98" name="CustomShape 40">
            <a:extLst>
              <a:ext uri="{FF2B5EF4-FFF2-40B4-BE49-F238E27FC236}">
                <a16:creationId xmlns:a16="http://schemas.microsoft.com/office/drawing/2014/main" id="{B51F797C-8974-6441-839C-624DABF12F89}"/>
              </a:ext>
            </a:extLst>
          </p:cNvPr>
          <p:cNvSpPr/>
          <p:nvPr/>
        </p:nvSpPr>
        <p:spPr>
          <a:xfrm>
            <a:off x="4457196" y="3204615"/>
            <a:ext cx="579072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latin typeface="Arial"/>
              </a:rPr>
              <a:t>GNS166</a:t>
            </a:r>
            <a:endParaRPr lang="en-US" sz="800" b="0" strike="noStrike" spc="-1" dirty="0">
              <a:latin typeface="Arial"/>
            </a:endParaRPr>
          </a:p>
        </p:txBody>
      </p:sp>
      <p:sp>
        <p:nvSpPr>
          <p:cNvPr id="100" name="CustomShape 40">
            <a:extLst>
              <a:ext uri="{FF2B5EF4-FFF2-40B4-BE49-F238E27FC236}">
                <a16:creationId xmlns:a16="http://schemas.microsoft.com/office/drawing/2014/main" id="{5BF11B4B-9AD7-5A48-81B0-CEC70B7ACC9D}"/>
              </a:ext>
            </a:extLst>
          </p:cNvPr>
          <p:cNvSpPr/>
          <p:nvPr/>
        </p:nvSpPr>
        <p:spPr>
          <a:xfrm>
            <a:off x="5123741" y="3062549"/>
            <a:ext cx="510605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0" strike="noStrike" spc="-1" dirty="0">
                <a:solidFill>
                  <a:srgbClr val="000000"/>
                </a:solidFill>
                <a:latin typeface="Arial"/>
              </a:rPr>
              <a:t>P-H3</a:t>
            </a:r>
            <a:endParaRPr lang="en-US" sz="800" b="0" strike="noStrike" spc="-1" dirty="0">
              <a:latin typeface="Arial"/>
            </a:endParaRPr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id="{B7874CC7-D175-A34A-994C-22F6F348D5D9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320" y="5494269"/>
            <a:ext cx="1728000" cy="2578267"/>
          </a:xfrm>
          <a:prstGeom prst="rect">
            <a:avLst/>
          </a:prstGeom>
        </p:spPr>
      </p:pic>
      <p:sp>
        <p:nvSpPr>
          <p:cNvPr id="116" name="16 CuadroTexto">
            <a:extLst>
              <a:ext uri="{FF2B5EF4-FFF2-40B4-BE49-F238E27FC236}">
                <a16:creationId xmlns:a16="http://schemas.microsoft.com/office/drawing/2014/main" id="{360F8907-2FC1-0D4A-B071-5F6FAEF85746}"/>
              </a:ext>
            </a:extLst>
          </p:cNvPr>
          <p:cNvSpPr txBox="1"/>
          <p:nvPr/>
        </p:nvSpPr>
        <p:spPr>
          <a:xfrm>
            <a:off x="4581320" y="5313040"/>
            <a:ext cx="450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19 CuadroTexto">
            <a:extLst>
              <a:ext uri="{FF2B5EF4-FFF2-40B4-BE49-F238E27FC236}">
                <a16:creationId xmlns:a16="http://schemas.microsoft.com/office/drawing/2014/main" id="{5FA9758D-729D-CE49-994D-ECA8987EA402}"/>
              </a:ext>
            </a:extLst>
          </p:cNvPr>
          <p:cNvSpPr txBox="1"/>
          <p:nvPr/>
        </p:nvSpPr>
        <p:spPr>
          <a:xfrm>
            <a:off x="1425630" y="5442673"/>
            <a:ext cx="445887" cy="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</a:p>
        </p:txBody>
      </p:sp>
      <p:sp>
        <p:nvSpPr>
          <p:cNvPr id="89" name="19 CuadroTexto">
            <a:extLst>
              <a:ext uri="{FF2B5EF4-FFF2-40B4-BE49-F238E27FC236}">
                <a16:creationId xmlns:a16="http://schemas.microsoft.com/office/drawing/2014/main" id="{C33FD4E4-F9AF-8C49-870B-852854C70F47}"/>
              </a:ext>
            </a:extLst>
          </p:cNvPr>
          <p:cNvSpPr txBox="1"/>
          <p:nvPr/>
        </p:nvSpPr>
        <p:spPr>
          <a:xfrm>
            <a:off x="3810164" y="5371428"/>
            <a:ext cx="445887" cy="22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</a:p>
        </p:txBody>
      </p:sp>
      <p:graphicFrame>
        <p:nvGraphicFramePr>
          <p:cNvPr id="105" name="Objeto 104">
            <a:extLst>
              <a:ext uri="{FF2B5EF4-FFF2-40B4-BE49-F238E27FC236}">
                <a16:creationId xmlns:a16="http://schemas.microsoft.com/office/drawing/2014/main" id="{33240F15-E70B-4732-A4AA-06576EE24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54344"/>
              </p:ext>
            </p:extLst>
          </p:nvPr>
        </p:nvGraphicFramePr>
        <p:xfrm>
          <a:off x="2446635" y="848544"/>
          <a:ext cx="242252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rism 8" r:id="rId11" imgW="2422852" imgH="1915356" progId="Prism8.Document">
                  <p:embed/>
                </p:oleObj>
              </mc:Choice>
              <mc:Fallback>
                <p:oleObj name="Prism 8" r:id="rId11" imgW="2422852" imgH="1915356" progId="Prism8.Document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81B4802-A5D9-4810-9B36-591C7ACF0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6635" y="848544"/>
                        <a:ext cx="2422525" cy="191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CuadroTexto 83">
            <a:extLst>
              <a:ext uri="{FF2B5EF4-FFF2-40B4-BE49-F238E27FC236}">
                <a16:creationId xmlns:a16="http://schemas.microsoft.com/office/drawing/2014/main" id="{D23E192E-4E0F-FA4E-8049-89A3F76BCB45}"/>
              </a:ext>
            </a:extLst>
          </p:cNvPr>
          <p:cNvSpPr txBox="1"/>
          <p:nvPr/>
        </p:nvSpPr>
        <p:spPr>
          <a:xfrm>
            <a:off x="5157712" y="416496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</a:p>
        </p:txBody>
      </p:sp>
    </p:spTree>
    <p:extLst>
      <p:ext uri="{BB962C8B-B14F-4D97-AF65-F5344CB8AC3E}">
        <p14:creationId xmlns:p14="http://schemas.microsoft.com/office/powerpoint/2010/main" val="244216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2539739Q\Desktop\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8" y="128464"/>
            <a:ext cx="4736735" cy="2899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7 CuadroTexto">
            <a:extLst>
              <a:ext uri="{FF2B5EF4-FFF2-40B4-BE49-F238E27FC236}">
                <a16:creationId xmlns:a16="http://schemas.microsoft.com/office/drawing/2014/main" id="{319F3962-CCB1-AA41-97BE-BC36149EDA93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4.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649792" y="-4893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8D02723C-F5BA-5C48-99C0-67FF580BD786}"/>
              </a:ext>
            </a:extLst>
          </p:cNvPr>
          <p:cNvSpPr txBox="1"/>
          <p:nvPr/>
        </p:nvSpPr>
        <p:spPr>
          <a:xfrm>
            <a:off x="649792" y="2792760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235410-2017-204E-842C-F371AE1DF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726" r="5900" b="13763"/>
          <a:stretch/>
        </p:blipFill>
        <p:spPr>
          <a:xfrm>
            <a:off x="1121066" y="3034019"/>
            <a:ext cx="4464000" cy="5993167"/>
          </a:xfrm>
          <a:prstGeom prst="rect">
            <a:avLst/>
          </a:prstGeom>
        </p:spPr>
      </p:pic>
      <p:sp>
        <p:nvSpPr>
          <p:cNvPr id="8" name="52 CuadroTexto">
            <a:extLst>
              <a:ext uri="{FF2B5EF4-FFF2-40B4-BE49-F238E27FC236}">
                <a16:creationId xmlns:a16="http://schemas.microsoft.com/office/drawing/2014/main" id="{6F6C0C37-D80E-F144-BF17-3AD90480C73F}"/>
              </a:ext>
            </a:extLst>
          </p:cNvPr>
          <p:cNvSpPr txBox="1"/>
          <p:nvPr/>
        </p:nvSpPr>
        <p:spPr>
          <a:xfrm>
            <a:off x="188640" y="8985448"/>
            <a:ext cx="626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Supp. Fig. 4. </a:t>
            </a:r>
            <a:r>
              <a:rPr lang="en-US" sz="900" b="1" i="1">
                <a:latin typeface="Arial" panose="020B0604020202020204" pitchFamily="34" charset="0"/>
                <a:cs typeface="Arial" panose="020B0604020202020204" pitchFamily="34" charset="0"/>
              </a:rPr>
              <a:t>LAMP2A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 knock-down alters proteome of glioma cells. </a:t>
            </a:r>
          </a:p>
          <a:p>
            <a:pPr algn="just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Representative dotplot indicating biological processes altered in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GNS166 cells (n=4). The size of the circles represents the protein enrichment in each process;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Ontology analysis based on Reactome database of altered proteome in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pGK vs shL2A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U251 (n=4).</a:t>
            </a:r>
            <a:endParaRPr lang="en-US" sz="9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6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/>
          <p:nvPr/>
        </p:nvGrpSpPr>
        <p:grpSpPr>
          <a:xfrm>
            <a:off x="260648" y="3982590"/>
            <a:ext cx="2736304" cy="2108051"/>
            <a:chOff x="585975" y="488504"/>
            <a:chExt cx="2576153" cy="2108051"/>
          </a:xfrm>
        </p:grpSpPr>
        <p:graphicFrame>
          <p:nvGraphicFramePr>
            <p:cNvPr id="38" name="BigChart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4430767"/>
                </p:ext>
              </p:extLst>
            </p:nvPr>
          </p:nvGraphicFramePr>
          <p:xfrm>
            <a:off x="585975" y="632520"/>
            <a:ext cx="2576153" cy="19640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8" name="47 Conector recto de flecha"/>
            <p:cNvCxnSpPr/>
            <p:nvPr/>
          </p:nvCxnSpPr>
          <p:spPr>
            <a:xfrm>
              <a:off x="2491063" y="791791"/>
              <a:ext cx="0" cy="2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CuadroTexto"/>
            <p:cNvSpPr txBox="1"/>
            <p:nvPr/>
          </p:nvSpPr>
          <p:spPr>
            <a:xfrm>
              <a:off x="2333709" y="607647"/>
              <a:ext cx="7946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latin typeface="Arial" panose="020B0604020202020204" pitchFamily="34" charset="0"/>
                  <a:cs typeface="Arial" panose="020B0604020202020204" pitchFamily="34" charset="0"/>
                </a:rPr>
                <a:t>R/A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49 Conector recto de flecha"/>
            <p:cNvCxnSpPr/>
            <p:nvPr/>
          </p:nvCxnSpPr>
          <p:spPr>
            <a:xfrm>
              <a:off x="1481345" y="1275761"/>
              <a:ext cx="0" cy="2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50 CuadroTexto"/>
            <p:cNvSpPr txBox="1"/>
            <p:nvPr/>
          </p:nvSpPr>
          <p:spPr>
            <a:xfrm>
              <a:off x="1220982" y="1007791"/>
              <a:ext cx="10696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Oligomycin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679198" y="1324772"/>
              <a:ext cx="7946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latin typeface="Arial" panose="020B0604020202020204" pitchFamily="34" charset="0"/>
                  <a:cs typeface="Arial" panose="020B0604020202020204" pitchFamily="34" charset="0"/>
                </a:rPr>
                <a:t>FCCP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52 Conector recto de flecha"/>
            <p:cNvCxnSpPr/>
            <p:nvPr/>
          </p:nvCxnSpPr>
          <p:spPr>
            <a:xfrm>
              <a:off x="1931257" y="1520714"/>
              <a:ext cx="0" cy="2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53 CuadroTexto"/>
            <p:cNvSpPr txBox="1"/>
            <p:nvPr/>
          </p:nvSpPr>
          <p:spPr>
            <a:xfrm>
              <a:off x="1707817" y="488504"/>
              <a:ext cx="6410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latin typeface="Arial" panose="020B0604020202020204" pitchFamily="34" charset="0"/>
                  <a:cs typeface="Arial" panose="020B0604020202020204" pitchFamily="34" charset="0"/>
                </a:rPr>
                <a:t>U251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7 CuadroTexto">
            <a:extLst>
              <a:ext uri="{FF2B5EF4-FFF2-40B4-BE49-F238E27FC236}">
                <a16:creationId xmlns:a16="http://schemas.microsoft.com/office/drawing/2014/main" id="{6CB46A1B-D34C-0C46-8AC9-0172E371C1D7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5.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2285EB9-B394-1245-8291-6284A5749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26"/>
          <a:stretch/>
        </p:blipFill>
        <p:spPr>
          <a:xfrm>
            <a:off x="2852936" y="3568879"/>
            <a:ext cx="1810347" cy="2352675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3CF5922B-D691-3F4C-9385-12D799D0A483}"/>
              </a:ext>
            </a:extLst>
          </p:cNvPr>
          <p:cNvSpPr txBox="1"/>
          <p:nvPr/>
        </p:nvSpPr>
        <p:spPr>
          <a:xfrm>
            <a:off x="476672" y="3355112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3 CuadroTexto">
            <a:extLst>
              <a:ext uri="{FF2B5EF4-FFF2-40B4-BE49-F238E27FC236}">
                <a16:creationId xmlns:a16="http://schemas.microsoft.com/office/drawing/2014/main" id="{13A9EEF7-0AC1-E944-8D0E-3F5170F925BA}"/>
              </a:ext>
            </a:extLst>
          </p:cNvPr>
          <p:cNvSpPr txBox="1"/>
          <p:nvPr/>
        </p:nvSpPr>
        <p:spPr>
          <a:xfrm>
            <a:off x="2852936" y="3355112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C7401773-84ED-4F48-8E5E-C9BF0362E0B5}"/>
              </a:ext>
            </a:extLst>
          </p:cNvPr>
          <p:cNvSpPr txBox="1"/>
          <p:nvPr/>
        </p:nvSpPr>
        <p:spPr>
          <a:xfrm>
            <a:off x="2161960" y="192195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3 Gráfico">
            <a:extLst>
              <a:ext uri="{FF2B5EF4-FFF2-40B4-BE49-F238E27FC236}">
                <a16:creationId xmlns:a16="http://schemas.microsoft.com/office/drawing/2014/main" id="{20AC4202-E5F5-AD4E-9FA7-B526A7D62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034048"/>
              </p:ext>
            </p:extLst>
          </p:nvPr>
        </p:nvGraphicFramePr>
        <p:xfrm>
          <a:off x="5050714" y="3982590"/>
          <a:ext cx="1263231" cy="197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29FB55BF-29BF-114C-8E6F-BB9E2CDF3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37" t="16268" r="3164" b="62726"/>
          <a:stretch/>
        </p:blipFill>
        <p:spPr>
          <a:xfrm>
            <a:off x="3341758" y="5917847"/>
            <a:ext cx="1368152" cy="494198"/>
          </a:xfrm>
          <a:prstGeom prst="rect">
            <a:avLst/>
          </a:prstGeom>
        </p:spPr>
      </p:pic>
      <p:sp>
        <p:nvSpPr>
          <p:cNvPr id="20" name="3 CuadroTexto">
            <a:extLst>
              <a:ext uri="{FF2B5EF4-FFF2-40B4-BE49-F238E27FC236}">
                <a16:creationId xmlns:a16="http://schemas.microsoft.com/office/drawing/2014/main" id="{F6807A2A-DA29-9C43-8A2B-C2E24BC21F97}"/>
              </a:ext>
            </a:extLst>
          </p:cNvPr>
          <p:cNvSpPr txBox="1"/>
          <p:nvPr/>
        </p:nvSpPr>
        <p:spPr>
          <a:xfrm>
            <a:off x="4834100" y="3355112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2">
            <a:extLst>
              <a:ext uri="{FF2B5EF4-FFF2-40B4-BE49-F238E27FC236}">
                <a16:creationId xmlns:a16="http://schemas.microsoft.com/office/drawing/2014/main" id="{B45FC8D8-F61F-864F-80E3-E8A1DBB1B1F3}"/>
              </a:ext>
            </a:extLst>
          </p:cNvPr>
          <p:cNvSpPr txBox="1"/>
          <p:nvPr/>
        </p:nvSpPr>
        <p:spPr>
          <a:xfrm>
            <a:off x="5762742" y="5826392"/>
            <a:ext cx="92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i="1" dirty="0">
                <a:latin typeface="Arial" panose="020B0604020202020204" pitchFamily="34" charset="0"/>
                <a:cs typeface="Arial" panose="020B0604020202020204" pitchFamily="34" charset="0"/>
              </a:rPr>
              <a:t>shL2A +</a:t>
            </a:r>
          </a:p>
          <a:p>
            <a:pPr algn="ctr"/>
            <a:r>
              <a:rPr lang="es-ES_tradnl" sz="800" i="1" dirty="0">
                <a:latin typeface="Arial" panose="020B0604020202020204" pitchFamily="34" charset="0"/>
                <a:cs typeface="Arial" panose="020B0604020202020204" pitchFamily="34" charset="0"/>
              </a:rPr>
              <a:t>BHA</a:t>
            </a:r>
            <a:endParaRPr lang="es-ES_tradn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2">
            <a:extLst>
              <a:ext uri="{FF2B5EF4-FFF2-40B4-BE49-F238E27FC236}">
                <a16:creationId xmlns:a16="http://schemas.microsoft.com/office/drawing/2014/main" id="{CD6DC38F-679A-0643-A978-B0DDB110C29E}"/>
              </a:ext>
            </a:extLst>
          </p:cNvPr>
          <p:cNvSpPr txBox="1"/>
          <p:nvPr/>
        </p:nvSpPr>
        <p:spPr>
          <a:xfrm>
            <a:off x="5399062" y="5855556"/>
            <a:ext cx="769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endParaRPr lang="es-ES_tradn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B8C6284-DE25-CF47-9EBC-2A89E308EAED}"/>
              </a:ext>
            </a:extLst>
          </p:cNvPr>
          <p:cNvSpPr txBox="1"/>
          <p:nvPr/>
        </p:nvSpPr>
        <p:spPr>
          <a:xfrm rot="16200000">
            <a:off x="4114169" y="4577893"/>
            <a:ext cx="16706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MitoSox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intensity (%)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114FCEB-0F6D-1D43-B0FC-08FE5C6E0D46}"/>
              </a:ext>
            </a:extLst>
          </p:cNvPr>
          <p:cNvSpPr txBox="1"/>
          <p:nvPr/>
        </p:nvSpPr>
        <p:spPr>
          <a:xfrm>
            <a:off x="5589240" y="3770675"/>
            <a:ext cx="53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" name="Cerrar corchete 24">
            <a:extLst>
              <a:ext uri="{FF2B5EF4-FFF2-40B4-BE49-F238E27FC236}">
                <a16:creationId xmlns:a16="http://schemas.microsoft.com/office/drawing/2014/main" id="{3920A58B-F0B2-7849-83AF-E8B3F62C4B80}"/>
              </a:ext>
            </a:extLst>
          </p:cNvPr>
          <p:cNvSpPr>
            <a:spLocks/>
          </p:cNvSpPr>
          <p:nvPr/>
        </p:nvSpPr>
        <p:spPr>
          <a:xfrm rot="16200000">
            <a:off x="5744645" y="3717476"/>
            <a:ext cx="50391" cy="505216"/>
          </a:xfrm>
          <a:prstGeom prst="rightBracke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9 CuadroTexto">
            <a:extLst>
              <a:ext uri="{FF2B5EF4-FFF2-40B4-BE49-F238E27FC236}">
                <a16:creationId xmlns:a16="http://schemas.microsoft.com/office/drawing/2014/main" id="{7C824C24-34FB-E145-B3BA-649D3F740242}"/>
              </a:ext>
            </a:extLst>
          </p:cNvPr>
          <p:cNvSpPr txBox="1"/>
          <p:nvPr/>
        </p:nvSpPr>
        <p:spPr>
          <a:xfrm>
            <a:off x="110381" y="7977336"/>
            <a:ext cx="6671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Supp. Fig. 5.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LAMP2A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knock-down impairs mitochondrial function of glioma cells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Relative quantification of immunoblots of mitochondrial markers TIM23 and MRP-S23 in GNS166 (n=4) andU251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Normalized OCR response in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U251 at basal conditions and after consecutive addition of Oligomycin 1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FCCP 1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Rotenone/Antimycin A 1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A representative experiment is shown from a total of n=3;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(C)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Relative quantification of mitochondrial ROS by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MitoSox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signal of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GNS166, after treatment with antioxidant 100 µM BHA (n=3);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Relative quantification of mitochondrial ROS in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shL2A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GNS166, after treatment with 100 µM BHA. 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C6C7DF3-F1BB-4CC0-94F0-D77D34E04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786" y="663617"/>
            <a:ext cx="3455319" cy="23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CuadroTexto"/>
          <p:cNvSpPr txBox="1"/>
          <p:nvPr/>
        </p:nvSpPr>
        <p:spPr>
          <a:xfrm>
            <a:off x="44624" y="56456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png;base64,iVBORw0KGgoAAAANSUhEUgAAAtAAAAFoCAIAAADxRFtOAAAABmJLR0QA/wD/AP+gvaeTAAAgAElEQVR4nOzdeXwT1fo/8GeyN026L9DFimAFVEBKFbjKZZHixl5FgSKKgKKgBZTrcous/uACggoqILiA4FWQTVkURBC+6AUBUVABKVAo3ZfsaTLn90cghmxNS2YC4fN+8dL0zJnzPGeSNk/OTBKOMUYAAAAAQpKEOgEAAAAIfyg4AAAAQHAoOAAAAEBwKDgAAABAcCg4AAAAQHAoOAAAAEBwKDgAAABAcCg4AAAAQHAoOAAAAEBwKDgAAABAcCg4AAAAQHAoOAAAAEBwKDgAAABAcCg4AAAAQHAoOAAAAEBwKDgAAABAcCg4AAAAQHAoOAAAAEBwslAnAABXr+Li4urqaj8d7Ha7RCLhOE6cfHiel0hEepnE8zwRiRkOUwtKLMaYVCoVLRzHceI8/hljPM9nZmYqFAoRwgkBBQcA+LR8+fKcnJymTZv66lBdXa1Wq+VyuQjJMMZMJpNarRYhFhHpdDqZTBYRESFOOIPBEBkZKU4so9HI87xGoxEnnJhTs1gsJpMpKipKnHBms1kul4tT3xQVFT377LNr1qzJyMgQIZwQUHAAgD/Jycmpqam+tqpUKq1WK85LLsaYwWAQ7WmypqZGLpeLWd9otVpxYun1ep7nRXtWFnNqZrPZaDTGxcWJE85kMikUCnEKjrq6OhGiCArXcAAAAIDgUHAAAACA4FBwAAAAgOBQcAAAAIDgUHAAAACA4FBwAAAAgOBQcAAAAIDgUHAAAACA4FBwAAAAgOBQcAAAAIDgUHAAAACA4FBwAAAAgOBQcAAAAIDgUHAAAACA4FBwAAAAiO7UKRo5kjIyKC6OkpLo9tvpzTfJYgl1WgJCwQEAACCu2bOpQwdatozOnKGqKioro19/pddeo5tvpl9+CXVyQkHBEeY4jgt1Co0RwrSv0SNWr3CdF8C1Z/Jkmj6dKiuJ5y9rNxrp7Fnq1o1+/TVEmQkLBUeI/bxi2j9uuyFCoUhu0eG1D/aGOp3Gu06ez1yneZ1MGQCCaf9+evtt0ul8dqispN69yW4XMSeRoOAIpXPb8u8ZvyN/8TdVRuOv2xar970U6oygARhjoU4BAK41EyZQVVU9fSoqaO1aUbIRFQqOUJo3ctnYb7/I7XyLSiZLvKn9K0t+cLSbSnf0y26ulCmbZ/fbUWpyNHIct27y0NQYtTYx899rC9dMHpIWo45MaF6w4Yyzw6oJfeLUypRbe24pNrrFqtMdeuLetpEKRfLNnRf/VBbgmL72Wv/64JQolSaxxWtfnqZLr/U5jvP6op/jOIlEEp3SeurGM75GICJj8Zaet6Yo1XF9JqzyerjMlT883ClTKZU4o3g9UF4jGs5/fe+lwZ2717tc4TaO2zT9p+F1jv6n4zXzYysLsjNTVXJZQkbbSe/vbtC+Xg+p1/vUaxQACDKrlY4cqb+bTkcffih4MqKThTqB69pHxYbfW8d6tr+TM0iXu6x0V5eds/s+2mth6cGJjvalEQN/Pb+8fO+Ulve3v3/aB0fOLyv5fsodQ0ZMrfzG0WFZ/OhTFZ/snjcw7/6FZYdedB1z2YMPJD+/rnxzu6K9S9o+OHpU2dpAxvS916DfLiy/sHNy+yFPTu+/nTHGcZyvV/yMMWK20/tXt+w1sqByq9cRiGjh/Xk05MPS/Lt3zxu40ds47+YMLOvzfsXuvhoZ5/9AeUZ8u9cwbshHfgYPJHNf0/R9f7nP0f90vGaeM+KNOXuO9293g6H46OJpY4h2Bb6v10Pq9T51i2I0bpk6dSoRGY1Gg8Gg87P8S2QymSxiXVpvs9n8JxNEdrudMWYXa2VbzKnZbDbGmJjhRL7XxAxXV1cX+NlVyZkzaqk0kN78778bLp+FyWTy1fla4fNJAkQQr5D+YaxLkLmvMyUpZAf11lSFxG4tUmra26ylRMRxXK2N10o5YlZOonTelkjVPG9zdCiy2FMVErv1nFJzh3Mvx12copQVWy/+6eQ4qXMX/2P62ktn4zUe0b0+ls5smvXIhLcOniy22hnHyXi+ztcILrM+J1OmeY6WrJQd0FnSFFL/B8prxCSF7JDemqKQ8NZz0kuDu+bsvO284Stzz1183V+ec/Q/Ha8RPx7To+CAtEeHdt37DhmS07ZB+3o9pF7vU7coRqPRWXCMGTMmNTXV8551sFqtMplMIhFprdRms8lkIr1Mqqurk0gkUqm0/q7BIObUHAWHXC4XLZxoU7Pb7Xa7XaFQiBZOIpE0oOAoLFR3786Vl9fbk2/WzHD4sGtLUVFRXl7emjVrMjIyGpPr1YBB6OSna/91pNyzPVEuPWexM8ZslrNSeaKj0fXO8nqbiBx72S1FnnslK6SH9Va3QPWOGfhevh5L7TSKhTuPGqw2u7XMa2fnbees7ZYir6MlKaRFFptri9cD5TViolx6/uLg55yNUo6z8IwxxttqPXNrROaB3F9+puM1ImOs6sRPy+dPHdDlpsw+/2nQvl4Pqdf71GsUxtiMGTPOnDnj2dmpvLzcYrH46RBEPM/rdDpxYjHGqqurDQaDaOFqa2tFi6XT6WpqakQLJ+bUTCZTRUWFaOGMRqOjeguU2cxiYxlR/f9yctx2PXXqVFZWVmFhYTAnIC5cwxFK+e8//ta9g7788bjFbi8/dXDmyHsc7RNbxT4+d3Otufbr2cNiW7/ofxBXF/ea83hsK/e9pnZOHpy/+FytRVd8ZPLgOwMcMPC9khXSPaVeVvyqbbw8IlJmrV49ZaD/WC86Zz3nca8dJt0Wlzf7K6P975UPrwfKa8T8zJjhb26tNddumTfc2dglWlmw+ZjVXLNp/tAAM/c6zcbdX57T8Rqx65i5p1nKkLEvz39r1l9bFzRoX6+H1Ot96jUKAASZUkmtWtXfTaulYcOEz0Z0oa54rnc/fji5Y6s0pUyWdFPWax/scTQaL3zTJ6uZXCpvltVne4nR0Ug+XjGTy4vvT/MfilHJm7Tqsfm8wW1rnfHYc/06xUTIYm/ImvnZgQDHDHyv9c/fHxsh83xEHVz4dGqUUhXV9JFX15DfdQLD+c09WjWRq2Ieyv/U6yPTVPZ9/+yb5Bzn3Or1QHmNqD+7oestSXJVzIPjFktkUY7Gvz5/+aZ4tVLbdPDr6z1z8zqO6zT9p+Hr2PqZjteI3787sc1NTeVSedMWHQpWHm3Qvl4Pqdf71GsUhhUOrHAEA1Y4LrN7N4uJqWd5IyWFWd2XIcNghQPXcIQPP5dtwkW8Zc9HI+8viKk9+1aoU7k2zJw5My8vLz093VeHiooKrVYrzilzxpjBYNBoNCLEIqKamhq5XK5Wq8UJp9PptFqtOLH0ej3P81FRUeKEE3NqZrPZaDTGxcWJE85kMikUigZf6PP887RsGen13rfGxNDWrXSn+4pyYWFhbm7uNX0NB96lAtcLjuM4TprYPPvNTV+FOhcAuI7Nn08REfTee1RTc1m7UklaLa1b51lthAcUHOEDyxv+4fgAwFWB4+j//T8aPJgKCmj3brLZiIhiYmjIEPrXv0islSfxoeAAAAAQXZs2tG5dqJMQFd6lAgAAAIJDwQEAAACCQ8EBAAAAgkPBAQAAAIJDwQEAAACCQ8EBAAAAgkPBAQAAAIJDwQEAAACCQ8EBAAAAgkPBAQAAAIJDwQEAAACCQ8EBAAAAgkPBAQAAAIJDwQEAAACCQ8EBAAAAgkPBAQAAAIJDwQEAAACCQ8EBAAAAgkPBAQAAAIJDwQEAAACCQ8EBAAAAl+E4zvnfYEHBAQAAAF4wxgLpFmBdgoIDAAAABIeCAwAAIDxxHLdqQp84tSKxRacPf6n03CqRSKJTWk/deIaIKn/5sFOLRIU6rs+EVc4OdPkChuP22n89nBKr5i5xtNe7zoGCAwAAGstmo4MH6dtv6bffiOdDnQ14seP2SWerq9a9eutzvfLdNjHGeLv1l/WvvPH4SCLK7/Xcba+tq6o+O+m27f7HHDXvy2ELNlZY7Iwxx2kX5w0/UHAAAEDDWSw08UVKbkI5vWhgLnXrTk2a0qxZKDuuNvOHdY5URHYeNt9U9oVr+87/PN06PVEuU9x4Z56legcRfV5mdHb2MdjFO3fzolf2Lxx3U2xivwmfB54JCg4AMQT3Ym+AEDMa6a6OtHAhVVZSeTnV1lJZGZWV0bQZdP8DZLeHOj/42/iVP5qspn0rx0ck5rq2D3x1ybjV/6cz6I5sf5cxGxE9nKh2dnbteVukfN7uv+qs+u8/fM7Rkv3U1G9//O2vQ+9vXDCCiLRSya/VlnozQcEBEGSOc5lSmTLj9m7LD1aEOh0AATw5gv78k8xm93aDnv5vHxUUhCIn8K7rwRkp0dF9pvzyztY3yeXFz5IX+vw7p3Vs8s3TdiQ5Wt7c+s7h13tHR6fMPNTNdYTP3npmQd/btAmZi0/f52hx/JVL7TBu4EsfE9E7j3f5R1NNvS+ruADf9AIAAeI4jjHG7Oa9nzyb85LRULrK2Rjq1Bps5syZeXl56enpvjpUVFRotVqFQiFCMowxg8Gg0WhEiEVENTU1crlcrVaLE06n02m1WnFi6fV6nuejoqIauf/p05TVgSp8F9NxcXT2DF06dGJOzWw2G43GuLg4ccKZTCaFQiGVSkWIVVhYmJubu2bNmoyMjMD3upK/PMaSnVEZQ23mosbt7gkrHACC4KSqznnzTZXrnS3rXx+cEqXSJLZ47cvTf3e7/CpxIjKc//reW1OU6rg+E1Y5XzGYSnf0y26ulCmbZ/fbUWpyNB5bWZCdmaqSyxIy2k56f7efnhzHrZs8NDVGrU3M/PfawjWTh6TFqCMTmhdsuBi0TnfoiXvbRioUyTd3XvxTmZAHBq59W7aQXuevA2O0e7dY2YBQtGkP9Xx2SRAHlAVxLAD4G2/ZuyI/Iq63s2FpxKDfLiy/sHNy+yFPTu9/8SJwxhgx2+n9q1v2GllQuZWI3u41jBvyUWn+3bvnDdx4ad93cgbpcpeV7uqyc3bfR3stLD04kYhyRrwxZ8/x/u1uMBQfXTxtDNEuXz2JaGnEwF/PLy/fO6Xl/e3vn/bBkfPLSr6fcseQEVMrvyGiZQ8+kPz8uvLN7Yr2Lmn74OhHT37YvXt3ImrTpk1VVVVERISfidbW1gb50Pll9lzGF0xdXZ3RaBQtnMVS/1nwICovL2/cjpG//hZhsfrpwPR6wx9/mLOynC3XytQawWAwiBOocb9oV7Kwaq/TN3pfr67JZV6Aq9nFd6VLFKkt75r80dqnOiQ4GnU2XiPliFklUjXP24jozKZZj0x46+DJYqudcZyM5+uIKEkhO6S3pigkvPWcVJnm+A1NUsgO6q2pCondWqTUtLdZS4no4zE9Cg5Ie3Ro173vkCE5bR3RvfbkOK7WxmulHDErJ1E6bzszSVHKiq32S/lLrVbzzz//TEQbNmwYMWJEWlqar8nW1taq1WqZTIyXLowxs9nsv/oJIoPBIJPJlEqlOOGMRqNop29MJhPP85GRkY3bXfLmm9KXXybe93OHRmtftpTv18/xk5hTs1qtZrO58WeLGshiscjlcolEjHMFp0+ffvTRRwM/pWK30crX/dWFbm7vKr3jXmHPDWGFAyD4vNbxGilHRMQpGLv41N73sYKRmw7t6JypoiqpItHZk3P7v+cPREQ0bNH2Pif/t27TlrUzBkxd+Mwf6yf66klE2kvRXW87M+GJDuutbSLlzv533nknEX377bcymUwul3uM9zepVOq/Q7AwxqxWqzix6NLZLtHCiRnLsd7Q+HDdu1NMLFW6f4rU3xRy6T33SC+NL+bU7HY7x3GihbPZbDKZTJxrOBpa1tvraPWMBhQcRAqhCw5cwwEQMtU2Xh4RKbNWr54y0NmYnxkz/M2ttebaLfOGOxsntop9fO7mWnPt17OHxbZ+0dHYdczc0yxlyNiX578166+tC/z0rNfUzsmD8xefq7Xoio9MHnxncKYH4apDB2ra1OdWqYTuuouaNBExIbg2oOAACJkv5z41pWdmdMrt6+l5Z+O4Lcuty4cnxGYsKn5YIru4Mjx22yr1mrEJmoTn12k/23bxrfBT21wY1is7UqG+K3fWK8u2+elZrye/3t6tbOVtTTQZHZ9Q9XsveFOEMLV2DSUkemmXSCi5CX30odj5gBdMQfbA/0lJ8E9swykVgCDzej7FtdF5u92Yd4vGvOu4/dn0i42Rab2/+72EeMuej0buavK4ozEi+d71+/9yG7PL0/85/PR/3Bq99vQa3fW2LKLl21/ufbv+yQEQEVFmJm3/hvr2o+pqqq6+2BgXR2lptHEDJXqrRUB0SmrAJ7DJSPALOlFwAFx1HJ8cltg8+81NX4U6FwAf2rShkyfom29o01dUXk5padSnN91zT6jTgr81qODACgfA9QjvHYNrg0RCvXpRr16hzgO84LDCAQAAACJQYIUDAAAAhCZvSMEhQcEBAAAAjdCggkOKUyoAAADQCPKGLFqg4AAAAIDGkF1lp1TwwV8AAADhhiOSkT3wf5LLVzhK981vlaTRJLWav6/UT/vF77tucsukT47VmxIKDgAAgPDDGlhwXLbCMS23IGfF4cMrehbkTvPTzhjjeduR9ePnjXqg3oRwSgUAACAMNfCUymUrHJ+UGE52bxZLkw0lLYje9tvOSeVKRVSbAPIBAACA8MJJqP2oWMftkgPGkgNGr92Ss9TJWWoiikpp5FfFcpxEIosZ/9/99fZEwQEAABBuGE+/LS5x/uirmig/oCs/oCOiO19NcW0fmhw59btT49iCyOSh/tsZs5/6vw9u7vbP/5iL/KeEggMAACAMXcm7VAq+mNKld5ullD594y4i4jjO8ZULnu0cx6nj0h+ZuDCAfAAAACDsSBtScHCXFxxJHfN/L8t3/uj8gidf7YFAwQEAABCGGlRwSPDBXwAAANBQ3JWtcAgBBQcAAEAYwgoHAAAACI1hhQMAAAAE16CvR+GwwgEAAACNgFMqAAAAILgGFhw4pQIAAAANJ2nYNRxY4QAAAICGk+IaDgAAABBaA1c4cEoFAAAAGg4FBwAAAAgO71IBAAAAYXFY4QAAgKsFY+x/B+mX34hnlNqU6/oPilSHOicIGrxLBeA6xXFcg77K+WobH8IM+2Efy3uG1eqpupp4RlEaksslL47lXnyOJJJQZwdXjl1tKxx4VAE0HudNqJNqgGsrWwgi6bffs95DWOFZqqwinhER1eqpooqfPpd/6oVQZwfBISF74P/cVjhK981vlaTRJLWav6/UT7vjj54modmoubsDyAcAGotd4nb7WnFtZQtBY7Yon3mJVdd42aQ3sHVfsd37RM8Jgq+BBcdlKxzTcgtyVhw+vKJnQe40P+2MMcbsR79+/YOX+wWQDwAEm+vKgevtVRP6xKmVKbf23FJsdLTU6Q49cW/bSIUi+ebOi38qc+6ybc6YVqlxcomEiMyVPzzcKVMplTiH8jW+g6l0R7/s5kqZsnl2vx2lJkfjsZUF2ZmpKrksIaPtpPd3u+3rdSuEK+nOPWQ2+dxcVcPmLRIxHRDKlaxwfFJiKOjerFn3yYaSFfW1SyK40tiWY+rNB9dwAIhnWfzoUxWf7J43MO/+hWWHXiSiZQ8+kPz8uvLN7Yr2Lmn74OhRZWsdPQvOZ20/Oi8lWkVE7+YMLOvzfsXuvhpZQGdA3skZpMtdVrqry87ZfR/ttbD04EQiyhnxxpw9x/u3u8FQfHTxtDFEu1x3cdtqtX67adMmIqqpqbFYLGaz2U+4uro6nhf87C8RMcbsdrv/ZIKI53mbzSZaODGnxu37H1er99OB7T8UxGTEnFpdXR1jTLRwNpuNMSYR5ZIXq9XasB0kXNNRtzpuGg6U6g+UeO2lyUqOzEoiImVKZOMSO71tXrfHVn7xZ/2rYrjKDCAI3C7YdP3ReZvjuCKLPVUhsVvPKTV32KylRJSilBVb7Zd6Snne5uh53mJvqrj4VyxZKTugs6QppPWO77iRpJAd1FtTFRK7tUipae8I9PGYHgUHpD06tOved8iQnLZu+7pt1el0Q4cOJaImTZqMHTs2NTXV18TtdrtEIhHtWhCe58X54+6IJeZFOWJOTTmhQLl8lb9kEuL1ATx/BEjMqTHGeJ6XSqX1dw1SONEeIefOnRs+fPiaNWsyMjIC6c+bbD+p5wc+fuqrHdOn3+388bm0KOnyg+PYgjueZLVFb/tq3/nO6L6v//zxj9v7No+qNwRWOACCT8pxVkYKjphd59rOufzXgSc6rLe2iZS7jeCsNshjFz/j++pPRMMWbe9z8n/rNm1ZO2PA1IXP/LF+ov+t69evJ6KZM2dGR0fHxsb6mmlFRYVGo1EoFL46BBFjzGAwaDQaEWIRUU1NjVwuV6tFepuoTqfTarXixDLffBPJpGTz+RYGaXKCnzu9oUSdmtlsNBqDmLx/JpNJoVCIU9/U1Hi75sYv7grepVLwxZQuvdsspfTpG3eRy4sTt/ZuYxcTUb8W0URUVcfH+F2FxTUcAMHXJVpZsPmY1Vyzaf5Q1/bH526uNdd+Pefx2FYvOlqmdk4enL/4XK1FV3xk8uA7vY426ba4vNlfGe1/r6D4Gt9hYqvYi4FmD4ttfTFQ1zFzT7OUIWNfnv/WrL+2LnDbxf9WCDN8r+4U5fv1qFLJ5fYRMR0QypVcw5HUMf/3MoOh7Pf8jknkcoG5Z7uT/2qDUHAACOGDJfmfD+sQldRqtX6Ea/uTZe9lxCaMXEGfbHn2YsvX27uVrbytiSaj4xOqfu95HW3M1i9iNuTHyKXOxVtf4zuM3bZKvWZsgibh+XXaz7Y952ic2ubCsF7ZkQr1XbmzXlm2zW0X/1shzPCZzW0d2pJS6X1ztJZ74WlxMwJBcMQH/o+E/+AvXMMBAD7NnDkzLy8vPT3dV4eKigqtVotTKldOzPMOer2e6fSRffPYsT9Jb/h7g1zGxcVxX63istoGMZz4p1Ti4uLECSfmKZXCwsLc3NwGXcNxSD0j8PGbvHpPyvTujc0uILiGAwDgusMi1ZJ9W9nHn7F5i1hxKfE8p4mkR/pJXnmBYmNCnR0ERUM/aRQfbQ4AAEKQSLjhj3HDHwt1HiCUq+2jzVFwAAAAhCFJQ2oIrHAAAABAYzTwbbEoOAAAAKCBOJxSAQAAABE0aIWDUHAAAABAI+BdKgAAACC4Bp0lQcEBAAAAjYFTKgAAACA4nFIBAAAAobEr+bZYIaDgAAAACEP44C8AAAAQXAOv4RC84MDX0wMAAIQhjuwN+XfZckjpvvmtkjSapFbz95X6aec4juO4APNBwQEAABCGJGQP/J/bKZVpuQU5Kw4fXtGzIHean3bGGrAuglMqAAAAYUfCRY7q7rhZd+Bk3YG/vPaSZ90kz2pORLKUGNf2T0oMJ7s3i6XJhpIWRG/X2x4IFBwAAABhh2emxVudP/k67WE7cMJ24AQRSV/NFTojFBwAAABh6Eq+vG1ocuTU706NYwsik4cG0h4IFBwAAABh6Eq+nr7giylderdZSunTN+4iIo7jHJdreLa7bvUPBQcAAEAYupIVjqSO+b+X5Tt/dNYTvtoDgYIDAAAg/DTsk0ZF+BwOFBwAAABhCB9tDgAAAILDCgcAAAAIDiscAAAAICwOX08PAAAAImjgKRWscAAAAEDD4ZQKAAAACA4XjQIAwNXhwAFasoR++IGsVrrlFho+nPr0Ibk81GlBcHBka0hnrHDAVS/AD7UNsBv4cnLVpPueX3Sy3MDzgv9dgPDH8/TUU7RuHVVWkuMX8/hx2r2bUlPp22+padNQ5wdXrqEf/CX4HxaJ0AHgKqQ/ve3JBzslR6tlSs1td/dbtPGIo93xqfgQKv6P/xPPLHh1518NqjZcB8SdC65Ur71Gn39OFRXk+jKgpob++IO6daO6utClBkHDka0h/1BwgACG39Xf1nPSwdMVFl3Jp28M++W9x0KdERDV960Ee2utw1onCjQ4XFe4Cxfkn35KtbVettntVFRES5aInhQEX4MKDqxwgCB+qLKMfeKBlJgIqSKyzT0D3vvqV3L50j/nS2GO4yQSSXRK66kbzzhbVk3oE6dWptzac0ux0Tng+tcHp0SpNIktXvvydNXRGZFJA+ouPbsxe212tHZThdnZ2VS6o192c6VM2Ty7345Sk6PRXPnDw50ylVKJM3qA3TxbvL6sP7ayIDszVSWXJWS0nfT+bq+Hxet8PYfiOG7bnDGtUuPkEgkR1ekOPXFv20iFIvnmzot/KruSHFxDuB5SR4udMemle8drULdD4XaH+j+wnhEhjMm++ooMBp+bDQZavlzEdEAoV9sKB67huB79998D7027qUO3f7Rs3qJTzsCh97cnIsaY22UWjDFittP7V7fsNbKgcqujcVn86FMVn+yeNzDv/oVlh150NC6NGPTbheUXdk5uP+TJ6VXbxyfFj9xW9GGvNCI6vX54aedFD8WrnMO+kzNIl7usdFeXnbP7PtprYenBiUT0bs7Asj7vV+zuq5FxDerm2eJVzog35uw53r/dDYbio4unjSHa5dnH63y9Kjiftf3ovJRoFREte/CB5OfXlW9uV7R3SdsHR48qW3slOThddkj7b3e7d7wGdTsUnneog9cD6xbxlV4bJ06cSEQcx+l0upqaGl95MsaMRqPJZPIzlyCy2+1+kgl6LJ7n68Q6uSDm1JS//cZZrX46sDNnaoOXjJhT43me53kxw1ksFnHOVxr81Ig+NLCGEHwRFNfxXafMZSe+/2H/H38c+WrFu1VdPvxpUR+6/LrOM5tmPTLhrYMni612xnEynq9zdCiy2FMVErv1nFJzh81a6mjU2XiNlCNmlUjVPG+rOvZGerdD1cWfyTh+UJOY/ocvPJqsdg6epJAd1FtTFRK7tUipae8YJFkpO6CzpCmkzgwD7ObZ4joL5+2Px/QoOCDt0aFd975DhuS09TwgvubrORTHcect9qaKi6uDKUpZsdV+qY+U522NzsE1hNshddE3p60AACAASURBVBvTa9AAD4XXA+sW0WjUL1myhIgKCwtHjx6dmprqma2D2WyWy+VSqdRXh+CyWq0KhUKcWBaLRSqVymQivSoTc2rSf/1L9c47fjqwpk2Nx48HK5yYU7PZbDabTaVS1d81SOGkUqk4BcfZs2eHDh26Zs2ajIyMgHYwmevULQIfX/LqOOn0lxqZXGCwwnGdUiW26NW/RS969NkXnlRGd6ZFfdw69H2sYOSmQzs6Z6qoSqr4+9IBzuW/ThopR0TEKRizE1Fsq5fHJyY88925Gdo5P9wy+7NktdvgXn87PRsb103KcVZGCo6YXedsHLZoe5+T/1u3acvaGQOmLnzmj/UT3QbxOl+vQxGRs9ogIp7osN7aJvKydxI2LgdXbofUjdegnofCF6/dXCOqVKqxY8cS0cyZMyMiIiIjI30NZTabVSqVOE8njDHGmJ9kgstms8nlcrXa/dErEJ7nRZuauX17ioz0c1aFu+WWICYj6tTMZrvdLlo4k8mkUCjEKbgbXEUpFbKdXzSgf4bP1xVBw+D6c/tDz6zddVhntlt0ZZvffTIi7gFHe7JC+kOJ0XH7RpVs8Y+nLfryla92cT5OiOjemZtqTDUbZ/RIaDPb2egc2Xm78ugbmqZDXr4lbskZndumWW0SHINsmNYtoe3FQea2T+w2bb3BxjuHCrCbZ0u3GNWkr45aTNUb5vRxBv3nM3MOHS+y2uvOHPpcpkzzPCZe5+t1KLffmve7ptw68p2iGnPt+V8KHsu+khy8hvDa6DWo56FwvUP9H3+vERljM2bMOHPmjGeqTuXl5RaLxU+HIOJ5XqfTiROLMVZdXW0wGEQLV1tbK1os/fnzfHw8I/L+LyaGrVsXxHBiTs1kMlVUVIgWzmg02mw2cWKdOnUqKyursLBQnHBCQMFxPfplw6J+d98WKZco1LHtuub+99dKR/v65++PjZA5nm8OLnw6NUqpimr6yKtrXJ/zPs1/KEYlb9Kqx+bzBmejc2TX269mxiZlz/HcZLzwTZ+sZnKpvFlWn+2Xng5NZd/3z75JznEN7ebZ8tfnL98Ur1Zqmw5+fb2z8ft3J7a5qalcKm/aokPByqOex8TrfL0O5VZw1BmPPdevU0yELPaGrJmfHbiSHAIvOLwG9TwUrneo/wOLgsNTGBccOp3O+PbbLCbGS7WhVLKuXYMbDgVHUIRBwYFrOKABAv/wLsYbl/a7S7vw/x5N1widFQhn5syZeXl56enpvjpUVFRotVrRTqkYDAaNRqRHVE1NjZinVHQ6nVarFSeWXq/neT7qv/+lf/2L9HqyWIiIJBKKjaUuXejjjymoB1nMqZnNZqPRGBcXJ044MU+pFBYW5ubmNuAajqsPruGA4OM4jpOonv7g50WoNgCuWk89Rf370+rVtGcP1dVRy5Y0aBDddluo04KwhYIDGiDQ5Q0smwFcE+Lj6dln6dlnQ50HXBfwwV8AAAAgOBQcAAAAIDgUHAAAACA4FBwAAAAgOBQcAAAAIDgUHAAAACA4FBwAAAAgOBQcAAAAIDgUHAAAACA4FBwAAAAgOBQcAAAAIDgUHAAAACA4FBwAAAAgOBQcAAAAIDgUHAAAACA4FBwAAADhit84b3xWZopKLk9u0eG1D/ZeyVgcx13J7ig4AAAAwtORNx8avqxk1ud7a8ymX7ctVu97KYTJoOAAAAAIT+Onfbdg+5J7296olMoSb2r/ypIfHO3VRz/tcXu6Qqa44fZ7Vx2rpstXLxy3OY5b//rglChVZNyNz39w1NnY6HUOFBwAAADhaW+tdWBihGf78z1G3Zi/qtJQ+Wn+DSO7v+Br9y03jvqjrPbI+rHvPj+IMUZEjDHHjUZAwQEAABCeOkcp1pabPNs/LzO+NfwfGqXmH48vMJV9fvlG3nlr4fCuWqXipnsm1Bl+vfJkUHAAAACEp3mvdR3XY9S3h09b7fbyUwdnjrzH0Z6boB6/8kej1bDn4+cjEnOJ6LZI+bzdf9VZ9d9/+Jxzd7cSQSuV/FptaXQyKDgAAADC0+3jv1o+PHFSbketSnXrvSNNnWY52hd88+6fs3Jj1LGPzj313rfzieizt55Z0Pc2bULm4tP3+Rrtnce7/KOpptHXcHCNPhkDAGFv5syZeXl56enpvjpUVFRotVqFQiFCMowxg8Gg0WhEiEVENTU1crlcrVaLE06n02m1WnFi6fV6nuejoqLECSfm1Mxms9FojIuLEyecyWRSKBRSqVSEWIWFhbm5uWvWrMnIyBAhnBCwwgEAAACCQ8EBAAAAgkPBAQAAAIKThToBAIDr188/08cf09mzpFar8vKoZ0+6sg+PBrh6oeAAICLiOFxADaIyGKh/f9q/n6qriTEikm/cSE2a0ObN1KxZqJMDEABOqUDoOT4rVypTZtzebfnBigbtKFxW4giDKUDjDBhAu3ZRVRU5C92aGvrzT+ralSyN/6QDgKsXCg64KjDGbJaaTyfc9Fyv5+rvHUawrHJ9+uUX2r/fS2HBGJWV0QcfhCInAIGh4ICrBSdVdc6bb6pcf/FHjts2Z0yr1Di5REJEptId/bKbK2XK5tn9dpSayOXrhRw36nSHnri3baRCkXxz58U/lTkG8dyLiAznv7731hSlOq7PhFWuCwxVR2dEJg2ou1QAMHttdrR2U4XZXPnDw50ylVKJ25cbSSSS6JTWUzeecbY4vuhIk9jitS9POxqPrSzIzkxVyWUJGW0nvb/by6wvjel1d1dXkobnvl4Pl+sxP3fu3Llz5+rq6ux+ERHP8/77BBFjTMxYwoXbsIGvrvb+i2Ay0erVwk5T0Kl5DSdaLJ7niUjMcGLG8v6ICVhVVdUzzzxz8803d+rU6dtvv/XVjbtEEdnSa3uj12VxDQdcNXjL3hX5EXG9nQ0F57O2H52XEq0iondyBulyl5Xu6rJzdt9Hey0sPTiRMeZ64cWyBx9Ifn5d+eZ2RXuXtH1w9KiytV73IqK3ew3jhnxUmn/37nkDN7rEj2396vik+JHbij7slUZEp9cPL+286KF41ZsdBpb1eb9id1+N7O9fM8YYMdvp/atb9hpZULnV0bg0YtBvF5Zf2Dm5/ZAnp/ffTkQ5I96Ys+d4/3Y3GIqPLp42hmiXnwPguburd3Man4bnvl4Pl/OYazhr9+7diahNmza1tbVVVVV+0tbr9X62Bp1FxPMNNpvNZPLyPRRX7s8/NTyv8rW1uJj3f8yDQoQQTlarVbRYJO7UBHqEeLrCX7S6urq77777xIkTVqv1xIkTgwYN+uSTTx544AHPno4/qsfeu/vBra963dRouFAOQu/iWoVEkdryrskfrX2qQ4Kj8bzF3lRxcREuSSE7qLemKiR2a5FS095mLaXLr/RMUcqKrfZLA0p53uZrrySF7JDemqKQ8NZzUmWaYwTHUFXH3kjvdqi6+DMZxw9qEtP/8IVHk9XJStkBnSVN8feHCZ7ZNOuRCW8dPFlstTOOk/F8nWMEnY3XSDliVolU7Ujg4zE9Cg5Ie3Ro173vkCE5bb3O3ZmA5+6uriQNz329Hi7nMed5vri4mIiWLl36+OOP+/mk0erq6sjISLlc7vceDg7GmMlkEvOjP+VyuUrlsyy4ElOmcNOnS3z99e3Uie3efaUvZ/0wGo08z4v2ma0GgyEyMlKcWBaLxWw2R0dHixPObDbL5XJxPmn09OnTjzzySKM/afT777/v37+/aynWvn37AwcO+Or/XFqU9tvTb7SMdbZwHJccqbDEZL7w1vrJA25qRA5Y4YCrgtfC11ltOPhfxeOJDuutbSLdn/m87sX52Bjb6uXxiQnPfHduhnbOD7fM/ixZ7bVf38cKRm46tKNzpoqqpIpEZ7tGyhERcQrGLj6XD1u0vc/J/63btGXtjAFTFz7zx/qJfqbgubv/uQSehue+vg6X45hLJJLU1FQicvwx9f/3VCKRiPMH17GmJU4scl7LLEy4hx6id94hr6/DVSp6+GFhpyno1LyGEy2WRCIhIjHD1fsLEsRYV7L7uXPn3FYHS0pKfHU2V369pKaZ7pZY10bGGLOZfvvu/fb9+0we0Jgvj8U1HHBtmNgq9vG5m2vNtV/PHhbb+kVHY7JCuufSlRlTOycPzl98rtaiKz4yefCdfvbKz4wZ/ubWWnPtlnnDPQPl/3fi6qGT5ud9PGXFUEfLpNvi8mZ/ZbT/XRJV23h5RKTMWr16ykD/aXcdM/c0Sxky9uX5b836a+uCxs//ytLw3Nfr4QLR3HkntWxJXheG4uJo9GjRE4Jwd8cdd0RERDh/lEgkWVlZvjr/uWTyDQ/NVXi8XOOkMoVcTqyxy28MINS8Pg7dGo0XvumT1UwulTfL6rO9xOhoXP/8/bERMkfPOuOx5/p1iomQxd6QNfOzA3720p/d0PWWJLkq5sFxiyWyKM9wr2bGJmXPcf5oKvu+f/ZNco5z9jm48OnUKKUqqukjr65xNrqO4Lz9/bsT29zUVC6VN23RoWDlUT/T9Lq7qytJw3Nfr4fLM+6MGTPOnDnjmYxTeXm5xWLx0yGIeJ7X6XTixGKMVVdXGwwG4cavqmIdOrDoaEZ08Z9Gw9LT2W+/CRfzIp1OV1NTI3iYS2pra0WLZTKZKioqRAtnNBptNps4sU6dOpWVlVVYWNjoEcaNGxcdHS2RSNRqdWpq6tmzZ331HJIU+fqJasdt178tHCeJTbvttc+ONy4BXMMB1yvesuejkfcXxNSefcu1mfHGpf3u0i78v0fTRTrDfTXDt8UKfcnI9u30wQd07hyp1bZhw2S5ud6XPYIL3xYbLNfct8X+73//++WXX5KTk3v27KlUKoOYXiBwDQdcjxynsBObZ7+56Sv3donq6Q9+XoRqA0TRowf16EFEpNOZRHtWhutWdnZ2dnZ2qKKj4IDrka+FPSz4AQAIBBeNAgAAgOBQcAAAAIDgUHAAAACA4FBwAAAAgOBQcAAAAIDg8C4VAACA8FdeXv7xxx/v37+/SZMmDz74YA/HG7JFhIIDAAAgzH366af5+fmVlZU2m42IPvzww7Zt227YsEHMT3/BKRUAAIBw9uuvvz733HOlpaWOaoOIqqqq9u7dO2zYMM/Oju/2c/5Yum9+qySNJqnV/H2lrt18tfuBggMAACCczZ07t7q62q3RarXu2rWrpqbGrd3t8w+n5RbkrDh8eEXPgtxpgbT7gVMqAAAA4ezgwYNeP0aZ47g//vjjzjv9fV/0JyWGk92bxdJkQ0kLorfrbfcDKxwAAADhzNfXK3IcJ843Lzqg4AAAAAhnOTk5vgqL1q1b+993aHLk1O9OndoxJTJ5aCDtfuCUCgAAQDjLz89funRpSUmJa2NUVNSLL77oWYg4rhjlOM5xFqbgiylderdZSunTN+7y0x4IFBwAAADhLD4+fufOnb17966urjYajUqlkuO4Z5999qWXXvLs7Ha1R1LH/N/L8j23urUHAgUHAABAmGvZsuWff/557Nix48ePx8bGtm3bNjo6WuQcUHAAAACEP47jWrduXe9FG8LBRaMAAAAgOBQcAAAAIDgUHAAAACA4FBwAAAAgOBQcAAAAYc5oNP7nP/9p1apVfHx8kyZNHn744UOHDomcA96lAgAAEM7OnTvXpUuXkpISg8HgaFmzZs133303adKkF198UbQ0sMIBAAAQthhjPXv2LCwsdFYbjsaKioqZM2d+++23bv3dvp7e8aMmodmoubs9u7l19g8FBwAAQNjasWNHSUkJz/Oem6qrqz0/bNTtk0YZY4zZj379+gcv9/Ps6RBgJig4AAAAwta2bdsqKyt9bT116lQAFYMkgiuNbTnGrbWJRhmbdvuUtX8FmAkKDgAAgLBVWlrqZ6tUKjUajf5HOL1t3l33rfziu1ddGxljxdXVu5ePmDGsT4CZoOAAAAiRoiIaPJji4yk2VpOWRt2704EDoc4Jws2NN94okfh8rud5PjIy0s/uO98Z3Wbwqjd/2tU1XuW2iZPKFHI5MS8na7xCwQEQGo6LraQyZcbt3ZYfrGjQjkHMIVhDQYMdPEjt29N//0uVlVRdzdXW0nffUU4OffRRqDODsNK3b9+YmBhfW7OystxanF9P7/ix29jFtRX7+7WI5jiu2sac7RzHSaSqjnnvTVq+IcBMUHAAhAxjzGap+XTCTc/1ei5UCYQkLpDFQr17U1kZ2e2XtVdW0vjxdPJkiNKCMNSuXbv27dsrFArPTbGxsfPnz3drdLsUlLmIkXGu7Txvrzx7ZNojLQLMBAUHQChxUlXnvPmmyvWOH+t0h564t22kQpF8c+fFP5Vd7MNx2+aMaZUaJ5dInC8+3F6FuN4+trIgOzNVJZclZLSd9P5uP43+dwEBbd5MOp33TdXVtGCBuNlAmFu7dm2HDh1cv49eoVDEx8cvW7bs1ltvFS0NfPAXQEjxlr0r8iPiejt+WvbgA8nPryvf3K5o75K2D44eVbbW0V5wPmv70Xkp0Soi4jjO/8pEzog35uw53r/dDYbio4unjSHa5avR1y5m87YlS5YQUUVFhclkcn37viez2VxXV3cFh6AB6urq/CcTRHa7nYgECqfYsUNeW+t9G8/zu3aZhJym4/4S7UjabDYxYzHGxAxnt9vFOTVpNpsbva9Wq92zZ8+WLVs++eST48ePazSaHj16jBkzJjY2NogZ1gsFB0DIcBzHSRSpLe9a8PXFwmLKj6XFuXfNurhV6uz55f97oqki0PXIGU92mTRm1LYO7br3HTLp/V1+Gn3tYjAYfvrpJyLSaDR1dXV+6gnGmN1u9/oWfyEwxkQrbhxTE+isk9zvMyIzmQSdpuP+Eu1I8jwvZiwxHyQ8z/M8L07BYbPZrnCE++6777777gtKMo1Tz0slABCI14WKJkrZtkpTm0i5n56uP8okEqOdV3DE7DqJLMrZXn3yf+s2bdm49sNfY575Y/1EX42uQ3ndZebMmXl5eenp6b5mUVFRodVqvZ4eDjrHK1eNRiNCLCKqqamRy+VqtVqQ0RctovHjyWLxvrVfP/ryS0HiEhGRXq/neT4qKkq4EK50Op1WqxUnltlsNhqNcXFx4oQzmUwKhUIqldbf9YoVFhbm5uauWbMmIyNDhHBCwDUcAFeRqZ2TB+cvPldr0RUfmTz4Tq99khXSPaUmx+0u0cqCzces5ppN84c6O3QdM/c0Sxky9uX5b836a+sCP43+dwEB9e9PviqnuDh65hlxswEQAwoOgKvIk19v71a28rYmmoyOT6j6vee1z+JncnrfGOVYxf1gSf7nwzpEJbVarR/h7DC1zYVhvbIjFeq7cme9smybn0b/u4CAmjalf/2LPNcYIiLonnsoJycUOQEIC6dUAMAnnFIR6pSKwwcf0MsvE2NkszGJhCOi4cNp1iySCXt1HU6pBMs1dEqloqJiypQpn3/+Oc/zNpstMzNzypQpOeKWtrhoFAAgREaMoGHD6JdfqLDQpNWqO3f2eZ4F4Ars2rXr4YcfrqysdF55um/fvkGDBvXo0WP16tUygQtcJ5xSAQAIHbmcsrJo4EB7p06oNkAIJ06cGDBgQGlpqdv7XKqrqzdv3vyMiBcMoeAAAAAIW08//bSvb4s1Go1ffvnlsWPHXBudnyvo+qNbIxGV7pvfKkmjSWo1f5+/L4dzhYIDAAAgPOl0up9//tnPxZpVVVXLly93bfHs7PZh5w7TcgtyVhw+vKJnQe60AJNBwQEAABCe/vrrL//XtPI8v3//fv+DNNEoY9Nun7L2L9fGT0oMBd2bNes+2VCyIsBkUHAAAACEJ89TIZ78fHk9ETHGiqurdy8fMWNYnytMBu9SAQAACE/Nmze3u30j8eWkUmnHjh39D8JJZQq5nNhl32AwNDly6nenxrEFkclDfe3oBgUHAABAeIqMjOzcufPXX3/t6wuPoqOjn3jiCdcW5zdROy7a4DiO4yQxqa0nLd/g2l7wxZQuvdsspfTpG92/m8kXFBwAAABha9GiRVlZWWVlZZ6bNBrN8OHDmzdv7trodnGorx+TOub/XpbfoExwDQcAAEDYSk9P37ZtW9OmTZVKpWt7bGzs4MGD58yZI1omKDgAAADCWbt27X7//fdx48ZlZGTExcXFxcV179593bp177//fr2XlAYRTqkAAACEuaioqNmzZ8+ePTuEOWCFAwAAAASHggMAAAAEh4IDAAAgzJ04cWLo0KFJSUlNmjRJSEho06bNBx984P8jOoIOBQcAAEA4e+utt+68885Vq1aVlZWVlJRUVFQcOXJkwoQJd9xxR0lJiWhpoOAAAAAIWx999NHkyZOrqqrcPvurpqbm2LFjXbt2NZvN4mSCggMAACA8VVRUTJgwobq62utWm81WWFg4ffp0cZJBwQEAABCePvzwQ71e76eD2WxevHix68eJun3fG3eJIrKl646ciwCTQcEBAAAQnjZs2GCxWOrtdvz4cedtz88yZ4wdffcfaTlvuu3FLgkwGRQcAAAA4am8vLzePjzPl5aW+u+zcPovg95w/1LZJhplbNrtU9b+FWAy+KRRAACA8BQXF1dvH47jEhIS/HQwV369pKaZ7pZY10bGGLOZfvvu/fb9+0we8GsgyWCFAwAAIDz17t1bLpf778MYy8zM9NPhzyWTb3horsLjUg1OKlPI5cS8f/G9JxQcAAAA4WnEiBFRUVF+OqhUqhEjRkgkfxcDjotAXS8FnT3v2NDp2a5bHTckUlXHvPcmLd8QYDI4pQIAABCe4uPjZ8yY8dJLL9XW1npu5TiuadOmBQUFro2eF4GuKNF7bg38WlEnrHAAAACErdGjR0+ZMsXzYg6NRtOyZcvvv/8+MjJSnExQcAAAAISzF1544ccff8zNzU1OTo6KioqPj2/duvWcOXOOHDmSnp4uWho4pQIAABDmWrRo8fnnn4c2B6xwAAAAgOBELTgC/wBUEJQ4d8RVcncLl8ZVMkEAgHqdOnVq/PjxmZmZaWlpN9xwQ8+ePb/44gu3r3MTWkAFh810PEWT8pfZ7myxm0821TQ9brKF8G9uvaEDz81/T4Hm6PZh9UKEoMvfwiTQyILuEkLhN8GrM70zZ2jUKOrYkUaNojNnQp0NQNhhjL3yyitZWVkLFiw4fvz4uXPnzp49++233z711FMtW7Y8efKkaJkEVHDIIm5eNkDzxPI/nS1/Ln9S22/5zRGyRrwxRjSB5xbyWQiXQMin5uqqSkYIYT/BoNu/n9q3p6VL6ccfaelSat+e9u8PdU4A4WXs2LGLFi3y+vX0J0+evPvuu8+dOydOJoGeUun65pyf/z3B5vhzymzjXzswe/4/6fIX0NvmjGmVGie/9PkhHMdJJJLolNZTN/p72cJx3KoJfeLUypRbe24pNnodzVS6o192c6VM2Ty7345SE7l8MonjRp3u0BP3to1UKJJv7rz4pzLnIM4b618fnBKl0iS2eO3L015z8NUzwED1zt1c+cPDnTKVUonrZ6o4h3Um4DnTevOvPvlizI1TichmPKJVaH812oioV1zEugqzayDXcETk/4C4Zlt1dEZk0oC6S8+kzF6bHa11G9Br2g51+t8euz1t0qrf6r1HvB5bz3vK7cB6HcpYvKXnrSlKdVyfCau8jnN1TtDtgeS1v9sDyVc3z1+rQGbk+UgW2rBhVFFBjjqNMaqooEcfFScywHVhx44dK1asqKmp8bqV5/mSkpIBAwaIk0yg71JRxfeZ2XzUxANl8zsklh2Y+PNN0/slRLj1KTiftf3ovJRoleNHxhgx2+n9q1v2GllQudXP4MviR5+q+GT3vIF59y8sO/Si52jv5AzS5S4r3dVl5+y+j/ZaWHpwImOM4zjnC8plDz6Q/Py68s3tivYuafvg6FFla91CLI0Y9NuF5Rd2Tm4/5Mnp/bf7ScatZ4CB6p37uzkDy/q8X7G7r0bGOTq4DuvkOdN689emjbOUdLKxgpMrnzNxpuc+Pbnj8eidpsSv41XOPp7h/B8Qt2zHJ8WP3Fb0Ya80Ijq9fnhp50Vsc57rgL7SNlfsG3jX4K6L9r6Yc0O990i9d6LXA+t1qIX359GQD0vz7949b+BGz1Gu4gm6PpC89nfL3M+wbr9Wbo8BXzNyJKCV1PXt25eImjRpUlNTo9FovB3Fi/eIXq9v3MkaxujChRiiy/atqGBlZdUyH3+ZeJ6vq6trRKxG4HnebrcH8k2bwQpXVVUlWiwiEjOcaLEYYyKHM5vN4sTy/y3zvrzwwgu+qg0Hxtjx48f37dvXsePF72Zz/DpHxt84+OWPF0+4p3Tf/H/2ee0spU/f8P0LHZOcO/pq98PLc54vVcemZD6mLjv04uy2ifpP/5h6a5wjM8cIHMedt9ibKi6+MDqzadYjE946eLLYamccJ+P5OtfOl2XAcUUWe6pCYreeU2rusFlLPUdLUsgO6q2pCondWqTUtHf2cY6WopQVW+2XBpTyvM0tN52N10g5YlaJVO3Y6paDn56BBKp37slK2QGdJU0h9QzqetvXTP3nPzRZ0/e3sk23J6Z+Mu6tvPMX9rdNu1tfferfblNzDed/QLdsq469kd7tUHXxZzKOH9Qkpv/hC48mq10H9JX2A00iE5Yc/eihGwI5zl6PrStfDyrPoVzyOSdTpnk+6q7OCbo9kLz293wg+XpMev21qndGjgSsVuumTZuI6Mcffxw5cmRaWhr5YDAYVCqVVCr11cG/G25QlpVdVnDExrLz570/xzPGrFarUqlsXKyGMplMUqlUoVCIE85sNqtUqvr7BYPFYmGMiRZOzKnV1dVZrVbRPsmqrq5OKpVKRFkRPHPmzODBg9esWZORkRHgLuXl5bfccktlZaX/bhzHjR49+t1333Vp48/89Emzu8fbrRVj06Ikyw6OowV3PMlqi9529vDV7g9riCdTo1b9/qm2aZ6zxTmC21DtNIqFO48arDa7tcxXH2fjOYudMWa3FEnliV57Jsqljj42y1mvO6QPygAAEQVJREFUfZIV0sN6q+fInj195eCnZ+CBHLzOPUkhLbLYfO3lvF3vTL3mv/WBjO6f/lud+ChjbFCi+pVlnW958odApuZrQM9s/31b/FPbi0p+eiGly7ueO/pK+/TmqfGJnXdcMAaSjNdj66reB5XnYbRbiq6hCbql6rW/Z+a+HpP+f63qfaQ5zJgx48yZM35yLi8vdzx7Nc6wYUylYkQX/6lUbNgwn515ntfpdI2O1VDV1dUGg0G0cLW1taLF0ul0NTU1ooUTc2omk6miokK0cEaj0Waz1d8vGE6dOpWVlVVYWBj4Lj/++GN8fHwglUDnzp3d9i39aXb87a8xxqJlkvI6u72uXCKLce3gq92PhhUcpzc9EtEkYsC6vyfsq5i4USVb/ONpi7585atd6i047p25qcZUs3FGj4Q2s732nNUmwdFnw7RuCW0v9klWSH8oufiH/v2uKbeOfKeoxlx7/peCx7L95NaIgiPwQH7mPrd9Yrdp6w023tnNdVhnN68zrTf/01/lSCOkXZf8zhj7fXFXaYS07+7zfmZR74Ce2VYefUPTdMjLt8QtOaPzHNBP2sfX/Cs68R87S4ysvuPs9di6qvdB5bw9+1I+G2f0uIYm6Jaq1/6emft6THr+WgU4I1dCFxxGI+venSUksNhYlpDAundnRqPPzig4ggUFR7Bc5QXHnj17Aiw47rzzTtcdC7fObRbX9rtyEwthwcHbdJ2bZFe7/LHzVUwcXPh0apRSFdX0kVfX1FtwfJr/UIxK3qRVj83nDV57Gi980yermVwqb5bVZ/ulv5jrn78/NkLm6FlnPPZcv04xEbLYG7JmfnbAT26NKDgCD+Rn7qay7/tn3yTnOK/DOhu9zrTe/A0lKySymD+MdYyxOuMfMTLJf8vc9/UazteAntkyxl7NjE3KnuP80XVA/2n/tmKcNvHuXaUm/8fZ67Gt98B6HcpwfnOPVk3kqpiH8j+9hibolqrX/p6Z+3pMev5aBT4jJ6ELDocTJ9j27ezEiXq6oeAIFhQcwXKVFxxFRUUBFhzDXJYWv3t7VFR8h3UnLj5Cnk3Vjtt24sTWsdrU51wH99XuR8MKDiF4fT6Aqw1vNyzufduqM+L9uRdZmE0wWL9W4hQcAULBESwoOILlKi84GGM33nhjvdVGTEzMV1995dzFdVNVHV/yf/NuSVCrE26Z938lzOVvi1t7IPDR5lA/juOk8viDA/77aLrPdytc08J+ggBwfZoxY4ZWq/XfJyEh4b777nP+6FoixMi4pI75v5cZDGW/53dMoktr5ETk1h6I0H95m1s9BVehsL+Pwm+C4TcjAGiEwYMHr169evv27Uaj0WuH+Pj4devWifNGG6xwAAAAhK3PP//8vvvui42NdWtXqVRJSUkbN2689dZbxckEBQcAAEDYUiqVa9as+fLLL7t06RIdHZ2QkBAXF5eamjpx4sQTJ0506tRJtExCf0oFAAAABPXPf/7z+++/J6Lq6mqVSiXaR7G5QsEBAABwvYiJiQlVaJxSAQAAAMGh4AAAAADBoeAAAAAAwaHgAAAAAMGh4AAAAADBoeAAAAAAwaHgAAAAAMGh4AAAAADBoeAAAAAAwaHgAAAAAMGh4AAAAADBoeAAAAAAwaHgAAAAAMGh4AAAAADBoeAAAAAAwaHgAAAAAMGh4AAAAADBoeAAAAAAwaHgAAAAAMGh4AAAAADBoeAAAAAAwaHgAAAAAMGh4AC4tnEc53YDAOAqhIIDoPGu5Dn+aqgProYcAOA6gYIDIDQYY6FO4arIAQCuEyg4AIKpTnfoiXvbRioUyTd3XvxTmaPRcP7re29NUarj+kxY5XkGxFS6o192c6VM2Ty7345Sk3Pr+tcHp0SpNIktXvvytJ/BPXkd8NjKguzMVJVclpDRdtL7u91y8Lo1QOx8hWHgZH3203Urv2nQjgBwXZGFOgGAsLLswQeSn19Xvrld0d4lbR8cPapsLRG93WsYN+Sj0vy7d88buNFjl3dyBulyl5Xu6rJzdt9Hey0sPTjR0b40YtBvF5Zf2Dm5/ZAnp/ff7mtwT14HzBnxxpw9x/u3u8FQfHTxtDFEu1x3cdtqs+34+eefichoNNpstrq6Oj9TNvf/Nzt8khizj12guiVd0rZ5o45c/RhjPM/7T+baDSdyrHCdmt1uZ4yJGc5ms/E8L0Ism80mQhRBcVhTBWg0jnP/DUpRyoqt9ktbpTxvI6IkheyQ3pqikPDWc1JlmmMX575JCtlBvTVVIbFbi5Sa9jZrqWOrzsZrpBwxq0SqdozjdXDnOP4H/HhMj4ID0h4d2nXvO2RITlu3/N221tbWdu/enYjatGnzwgsvpKSk+DkI0swnuCodEZFCzs8ZxT/WLTgHFwBcnD9//sknn1yzZk1GRkaoc2kkrHAABBNPdFhvbRMpd2vn3P7vfetlNFKOiIhTMGb3P3ggAw5btL3Pyf+t27Rl7YwBUxc+88f6if637t+/n4hmzpwZGxubkJDgK1BFRYW0/c387iNkreO0ETH3dZL47nyFGGMGg0Gj0Qg0vpuamhq5XK5Wq8UJp9PptFqtOLH0ej3P81FRUeKEE3NqZrPZaDTGxcWJE85kMikUCqlUKkIsvV4vQhRB4RoOgGCa2jl5cP7ic7UWXfGRyYPvdDTmZ8YMf3Nrrbl2y7zhnrtMbBX7+NzNtebar2cPi239YkMHD3DArmPmnmYpQ8a+PP+tWX9tXeC2i/+t/ilX/1v50qOKIfdGbpgpuTmtQfsCwPUDBQfAFeFcENGTX2/vVrbytiaajI5PqPq95+gzbsty6/LhCbEZi4oflsjcX1aO3bZKvWZsgibh+XXaz7Y95yeW18E9eR1wapsLw3plRyrUd+XOemXZNrdd/G+t5whERUZMG6Fe8Zqs820N2hEAriu4hgNALLxlz0cj7y+IqT37VqhTCdTMmTPz8vLS09N9daioqNBqtQqFQoRkcEolWHBKJVjEPKVSWFiYm5uLazgAoB4cx3GcNLF59pubvgp1LgAAIYCCA0AMWEoEgOscruEAAAAAwaHgAAAAAMGh4AAAAADBoeAAAAAAwaHgAAAAAMGh4AAAAADBoeAAAAAAwaHgAAAAAMGh4AAAAADBoeAAAAAAwaHgAAAAAMGh4AAAAADBoeAAAAAAwaHgAAAAAMGh4AAAAADByUKdAABc1U6ePKnX631trampUavVcrlchEwYYyaTSa1WixCLiPR6vUwmU6lU4oQzGo2iTc1oNDLGIiMjRQsn2tSsVqvZbI6KihInnMVikcvlEokYL93Pnz8vQhRBoeAAAH8mTpwY6hQAgIiI4zhxihuBcIyxUOcAAFepqqoqo9Hop8PDDz88YcKEjh07ipaSaCZNmtSuXbvHHnss1IkE3+LFi8vKyl599dVQJxJ833zzzapVq5YtWxbqRILv5MmT48eP37ZtW1xcXKhzaSSscACAT7GxsbGxsX46cBwXFxeXmpoqWkqiUSgUWq02LKcWGRmp0+nCcmqxsbFSqTQsp6bT6UKdwhVjAAA+1Bn/fKJrK9X/b+/uY5q4wziA/64v1woHDOVlFqYzvIgMNWp8WRWVhOEUF4lOYTpAQNwwKBp0WRamwtRNjRsKZBNQxI0NGYYxphKc+ALbosjbdL6E7EVl6QZFCi2UK7S3P84VAqUvZ3s95fn81fzuueP5lubux91xFYqnLY1rUfePLHj8b2PskgCDBS3FW0TOQrY6tZjJaF3y5pjFBqJVZW57xXsCH8O4vP80nk6tVnfJm0cWtHybMXuKh5AvdJ8yK72khfWuzWI8GkmSBo9uJn/dXGC8Sa1WazBafcmh4ECJQDjOf1548e3HLPZrsWf4ahAAwNauJq2sC0qTq+RpQTfC3702sqDhvcj66R+OLFDcPRWW3n0qWMJis5YxGa0udW3DjOHR/iqLX334z6yq2xqdjuLw9Wjj6cRicV3q2pEFYdEZCQU1yj5lzYn4j2LCWO/aLMaj4ThOH9ssWosjjDfJ4/EMRkssle8ruaHqlmVtnBC3JJatZhmx21QHAMB5Ya7iig41RVHqjgqx6zIzCzTK+mDv+bWP+/L8x7PZrUWYRdvq5ZTc0MZmn8wwSxfpTeRcuU/2k/cuZzu9FMVmw+YzGY027Ohm5lr2xSyanlYj4+MetmrOGmDCAQAYFcHn9Wh1FEXptD08PmFOgW6gK2nWlOPNHRRFRXs6stuvBRhEoyhqvJCXtSviBTHu6Sc90Shns2GLMEunai32dRAihIQOvsWtKjYbNp/JaLRhR2Uz17IvZtH0ag+E+ESV2Ko5a4BLKgAAaypIeFW3s3LzjPEIoWtdpMn6Z4tGh5oCUh8pOkrfD9j2eoq927GyvaFJS3Muq0jV5ewlSaF77N0OsEBjQXLEl5Irhavt3YgxMOEAAIxK6oxXK0iEEKmoxp2l5hQkFN45vmEqhmEYhj3oG8AwjOWezcQgGkJokQueGbuQEBELYzPV8jI2G7YIs3Q5LYrMGKkj7iiNyexq+ZzNhs1nMpoV12IZ4yZrj8WFpD+4UlfgjfNt1p012PsUCwCAuy6+7ReUXNSj6SlKDvKLvmhpAZf3MMyiVcdPjT9ZoyJVNSfjCEk8uy1bgFm6de4Om0//0kv2/lyY6ODO0Xs4TEajDfvsmbmWfTGLdmH/GmLS8oYu0vYNPi3u7g4AAHbX33s3ZnGASCAKWBxzr/fJ/+kN3d8ZLNDj8oSDWbQB9R+JodPFAoFXYMjXdzvt0Ld5mKVrv5m3KEAi4AkkAcH59e126NsMJqMZ/KPa+AeVI5hFGzYoI7V2aN088KRRAADgnNarBTv2Zl+6eUc1IPCdGZyQui917eyn3yx9hQvj415T5+8+dTZxrruRSv3RYehrABiDezgAAIBb2usOBq46FpKSdV/W2dspK81Mbj2zyVobpyhKS3aXpgVtX7HF/FWs9dPBWAYTDgAA4JajUZ9srKzcEiF1J8QCMRG4YMVnpQ30on5lU1zoTEcc9/ST5t5opwcxDCvfu17iLCbcfdPKHhipfFLPF82LPNzXWTk4gmE8Hs9FEphR8RDpT4RgmP4FXaZuq46Y6yMSiHzmRlS3qW37LoDnDkw4AACAW3IfKdPmGL7YcTJ8hWdSnrxHVZu/YXv4O/rx/HGRv/3TVVf45pH4eOOVCCGkI+vO7HKcOPi9dBRF6bSaX8s/+Dg2Ef1/SoO+7j50veywSOWqzDZl26crFVHLcqyTFowZcGUOAAC4xQMX3O7ReAh5aMjZBXpfLREJZJon36mBYXydboCuUQ7oCD6GKA2P70APjlZJj7j4rDlfc1o60QEh9PCHg+tSjzX+LtNoKQwT6HT9aJR7ODxwQaNK44XztJpWETF7QNPGzhsCng9whgMAALglwYs40CSnXw87zaBDqFmloQfpOQSN4GMIIYThFKU1XklRlKr9/kb32tLGDnpk1Vu7Y3J/7FT3azXtFDVYaRBHH6sCngUw4QAAAG7Z/lVKftjKvHPXO3v7KS3Zeu+6flGG1HP9jty/u0ml7Nae9fOMbMRIpaOb/+GL5yqiw2/19COEFAM64ThHgUZRnL5GX+OJ838acZfGzmmusUcudPd1nz8U4xq4ywpRwVgCEw4AAOAWz4XpTUWx5fsTJrs5ipw8lifsP1rWTC+KP38ppL0o6EVi8oI4ccQXRjZivFJIzPn+wKTwdccRQmVHNqW/5u8imV6OBh/WnpsU9sbLzsMeFLu16huHs1vdCLeU75zOVCVbJy0YM+AeDgAAAADYHJzhAAAAAIDNwYQDAAAAADYHEw4AAAAA2BxMOAAAAABgc/8BbWNa8/RuZ3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tAAAAFoCAIAAADxRFtOAAAABmJLR0QA/wD/AP+gvaeTAAAgAElEQVR4nOzdeXwT1fo/8GeyN026L9DFimAFVEBKFbjKZZHixl5FgSKKgKKgBZTrcous/uACggoqILiA4FWQTVkURBC+6AUBUVABKVAo3ZfsaTLn90cghmxNS2YC4fN+8dL0zJnzPGeSNk/OTBKOMUYAAAAAQpKEOgEAAAAIfyg4AAAAQHAoOAAAAEBwKDgAAABAcCg4AAAAQHAoOAAAAEBwKDgAAABAcCg4AAAAQHAoOAAAAEBwKDgAAABAcCg4AAAAQHAoOAAAAEBwKDgAAABAcCg4AAAAQHAoOAAAAEBwKDgAAABAcCg4AAAAQHAoOAAAAEBwslAnAABXr+Li4urqaj8d7Ha7RCLhOE6cfHiel0hEepnE8zwRiRkOUwtKLMaYVCoVLRzHceI8/hljPM9nZmYqFAoRwgkBBQcA+LR8+fKcnJymTZv66lBdXa1Wq+VyuQjJMMZMJpNarRYhFhHpdDqZTBYRESFOOIPBEBkZKU4so9HI87xGoxEnnJhTs1gsJpMpKipKnHBms1kul4tT3xQVFT377LNr1qzJyMgQIZwQUHAAgD/Jycmpqam+tqpUKq1WK85LLsaYwWAQ7WmypqZGLpeLWd9otVpxYun1ep7nRXtWFnNqZrPZaDTGxcWJE85kMikUCnEKjrq6OhGiCArXcAAAAIDgUHAAAACA4FBwAAAAgOBQcAAAAIDgUHAAAACA4FBwAAAAgOBQcAAAAIDgUHAAAACA4FBwAAAAgOBQcAAAAIDgUHAAAACA4FBwAAAAgOBQcAAAAIDgUHAAAACA4FBwAAAAiO7UKRo5kjIyKC6OkpLo9tvpzTfJYgl1WgJCwQEAACCu2bOpQwdatozOnKGqKioro19/pddeo5tvpl9+CXVyQkHBEeY4jgt1Co0RwrSv0SNWr3CdF8C1Z/Jkmj6dKiuJ5y9rNxrp7Fnq1o1+/TVEmQkLBUeI/bxi2j9uuyFCoUhu0eG1D/aGOp3Gu06ez1yneZ1MGQCCaf9+evtt0ul8dqispN69yW4XMSeRoOAIpXPb8u8ZvyN/8TdVRuOv2xar970U6oygARhjoU4BAK41EyZQVVU9fSoqaO1aUbIRFQqOUJo3ctnYb7/I7XyLSiZLvKn9K0t+cLSbSnf0y26ulCmbZ/fbUWpyNHIct27y0NQYtTYx899rC9dMHpIWo45MaF6w4Yyzw6oJfeLUypRbe24pNrrFqtMdeuLetpEKRfLNnRf/VBbgmL72Wv/64JQolSaxxWtfnqZLr/U5jvP6op/jOIlEEp3SeurGM75GICJj8Zaet6Yo1XF9JqzyerjMlT883ClTKZU4o3g9UF4jGs5/fe+lwZ2717tc4TaO2zT9p+F1jv6n4zXzYysLsjNTVXJZQkbbSe/vbtC+Xg+p1/vUaxQACDKrlY4cqb+bTkcffih4MqKThTqB69pHxYbfW8d6tr+TM0iXu6x0V5eds/s+2mth6cGJjvalEQN/Pb+8fO+Ulve3v3/aB0fOLyv5fsodQ0ZMrfzG0WFZ/OhTFZ/snjcw7/6FZYdedB1z2YMPJD+/rnxzu6K9S9o+OHpU2dpAxvS916DfLiy/sHNy+yFPTu+/nTHGcZyvV/yMMWK20/tXt+w1sqByq9cRiGjh/Xk05MPS/Lt3zxu40ds47+YMLOvzfsXuvhoZ5/9AeUZ8u9cwbshHfgYPJHNf0/R9f7nP0f90vGaeM+KNOXuO9293g6H46OJpY4h2Bb6v10Pq9T51i2I0bpk6dSoRGY1Gg8Gg87P8S2QymSxiXVpvs9n8JxNEdrudMWYXa2VbzKnZbDbGmJjhRL7XxAxXV1cX+NlVyZkzaqk0kN78778bLp+FyWTy1fla4fNJAkQQr5D+YaxLkLmvMyUpZAf11lSFxG4tUmra26ylRMRxXK2N10o5YlZOonTelkjVPG9zdCiy2FMVErv1nFJzh3Mvx12copQVWy/+6eQ4qXMX/2P62ktn4zUe0b0+ls5smvXIhLcOniy22hnHyXi+ztcILrM+J1OmeY6WrJQd0FnSFFL/B8prxCSF7JDemqKQ8NZz0kuDu+bsvO284Stzz1183V+ec/Q/Ha8RPx7To+CAtEeHdt37DhmS07ZB+3o9pF7vU7coRqPRWXCMGTMmNTXV8551sFqtMplMIhFprdRms8lkIr1Mqqurk0gkUqm0/q7BIObUHAWHXC4XLZxoU7Pb7Xa7XaFQiBZOIpE0oOAoLFR3786Vl9fbk2/WzHD4sGtLUVFRXl7emjVrMjIyGpPr1YBB6OSna/91pNyzPVEuPWexM8ZslrNSeaKj0fXO8nqbiBx72S1FnnslK6SH9Va3QPWOGfhevh5L7TSKhTuPGqw2u7XMa2fnbees7ZYir6MlKaRFFptri9cD5TViolx6/uLg55yNUo6z8IwxxttqPXNrROaB3F9+puM1ImOs6sRPy+dPHdDlpsw+/2nQvl4Pqdf71GsUxtiMGTPOnDnj2dmpvLzcYrH46RBEPM/rdDpxYjHGqqurDQaDaOFqa2tFi6XT6WpqakQLJ+bUTCZTRUWFaOGMRqOjeguU2cxiYxlR/f9yctx2PXXqVFZWVmFhYTAnIC5cwxFK+e8//ta9g7788bjFbi8/dXDmyHsc7RNbxT4+d3Otufbr2cNiW7/ofxBXF/ea83hsK/e9pnZOHpy/+FytRVd8ZPLgOwMcMPC9khXSPaVeVvyqbbw8IlJmrV49ZaD/WC86Zz3nca8dJt0Wlzf7K6P975UPrwfKa8T8zJjhb26tNddumTfc2dglWlmw+ZjVXLNp/tAAM/c6zcbdX57T8Rqx65i5p1nKkLEvz39r1l9bFzRoX6+H1Ot96jUKAASZUkmtWtXfTaulYcOEz0Z0oa54rnc/fji5Y6s0pUyWdFPWax/scTQaL3zTJ6uZXCpvltVne4nR0Ug+XjGTy4vvT/MfilHJm7Tqsfm8wW1rnfHYc/06xUTIYm/ImvnZgQDHDHyv9c/fHxsh83xEHVz4dGqUUhXV9JFX15DfdQLD+c09WjWRq2Ieyv/U6yPTVPZ9/+yb5Bzn3Or1QHmNqD+7oestSXJVzIPjFktkUY7Gvz5/+aZ4tVLbdPDr6z1z8zqO6zT9p+Hr2PqZjteI3787sc1NTeVSedMWHQpWHm3Qvl4Pqdf71GsUhhUOrHAEA1Y4LrN7N4uJqWd5IyWFWd2XIcNghQPXcIQPP5dtwkW8Zc9HI+8viKk9+1aoU7k2zJw5My8vLz093VeHiooKrVYrzilzxpjBYNBoNCLEIqKamhq5XK5Wq8UJp9PptFqtOLH0ej3P81FRUeKEE3NqZrPZaDTGxcWJE85kMikUigZf6PP887RsGen13rfGxNDWrXSn+4pyYWFhbm7uNX0NB96lAtcLjuM4TprYPPvNTV+FOhcAuI7Nn08REfTee1RTc1m7UklaLa1b51lthAcUHOEDyxv+4fgAwFWB4+j//T8aPJgKCmj3brLZiIhiYmjIEPrXv0islSfxoeAAAAAQXZs2tG5dqJMQFd6lAgAAAIJDwQEAAACCQ8EBAAAAgkPBAQAAAIJDwQEAAACCQ8EBAAAAgkPBAQAAAIJDwQEAAACCQ8EBAAAAgkPBAQAAAIJDwQEAAACCQ8EBAAAAgkPBAQAAAIJDwQEAAACCQ8EBAAAAgkPBAQAAAIJDwQEAAACCQ8EBAAAAgkPBAQAAAIJDwQEAAACCQ8EBAAAAl+E4zvnfYEHBAQAAAF4wxgLpFmBdgoIDAAAABIeCAwAAIDxxHLdqQp84tSKxRacPf6n03CqRSKJTWk/deIaIKn/5sFOLRIU6rs+EVc4OdPkChuP22n89nBKr5i5xtNe7zoGCAwAAGstmo4MH6dtv6bffiOdDnQ14seP2SWerq9a9eutzvfLdNjHGeLv1l/WvvPH4SCLK7/Xcba+tq6o+O+m27f7HHDXvy2ELNlZY7Iwxx2kX5w0/UHAAAEDDWSw08UVKbkI5vWhgLnXrTk2a0qxZKDuuNvOHdY5URHYeNt9U9oVr+87/PN06PVEuU9x4Z56legcRfV5mdHb2MdjFO3fzolf2Lxx3U2xivwmfB54JCg4AMQT3Ym+AEDMa6a6OtHAhVVZSeTnV1lJZGZWV0bQZdP8DZLeHOj/42/iVP5qspn0rx0ck5rq2D3x1ybjV/6cz6I5sf5cxGxE9nKh2dnbteVukfN7uv+qs+u8/fM7Rkv3U1G9//O2vQ+9vXDCCiLRSya/VlnozQcEBEGSOc5lSmTLj9m7LD1aEOh0AATw5gv78k8xm93aDnv5vHxUUhCIn8K7rwRkp0dF9pvzyztY3yeXFz5IX+vw7p3Vs8s3TdiQ5Wt7c+s7h13tHR6fMPNTNdYTP3npmQd/btAmZi0/f52hx/JVL7TBu4EsfE9E7j3f5R1NNvS+ruADf9AIAAeI4jjHG7Oa9nzyb85LRULrK2Rjq1Bps5syZeXl56enpvjpUVFRotVqFQiFCMowxg8Gg0WhEiEVENTU1crlcrVaLE06n02m1WnFi6fV6nuejoqIauf/p05TVgSp8F9NxcXT2DF06dGJOzWw2G43GuLg4ccKZTCaFQiGVSkWIVVhYmJubu2bNmoyMjMD3upK/PMaSnVEZQ23mosbt7gkrHACC4KSqznnzTZXrnS3rXx+cEqXSJLZ47cvTf3e7/CpxIjKc//reW1OU6rg+E1Y5XzGYSnf0y26ulCmbZ/fbUWpyNB5bWZCdmaqSyxIy2k56f7efnhzHrZs8NDVGrU3M/PfawjWTh6TFqCMTmhdsuBi0TnfoiXvbRioUyTd3XvxTmZAHBq59W7aQXuevA2O0e7dY2YBQtGkP9Xx2SRAHlAVxLAD4G2/ZuyI/Iq63s2FpxKDfLiy/sHNy+yFPTu9/8SJwxhgx2+n9q1v2GllQuZWI3u41jBvyUWn+3bvnDdx4ad93cgbpcpeV7uqyc3bfR3stLD04kYhyRrwxZ8/x/u1uMBQfXTxtDNEuXz2JaGnEwF/PLy/fO6Xl/e3vn/bBkfPLSr6fcseQEVMrvyGiZQ8+kPz8uvLN7Yr2Lmn74OhHT37YvXt3ImrTpk1VVVVERISfidbW1gb50Pll9lzGF0xdXZ3RaBQtnMVS/1nwICovL2/cjpG//hZhsfrpwPR6wx9/mLOynC3XytQawWAwiBOocb9oV7Kwaq/TN3pfr67JZV6Aq9nFd6VLFKkt75r80dqnOiQ4GnU2XiPliFklUjXP24jozKZZj0x46+DJYqudcZyM5+uIKEkhO6S3pigkvPWcVJnm+A1NUsgO6q2pCondWqTUtLdZS4no4zE9Cg5Ie3Ro173vkCE5bR3RvfbkOK7WxmulHDErJ1E6bzszSVHKiq32S/lLrVbzzz//TEQbNmwYMWJEWlqar8nW1taq1WqZTIyXLowxs9nsv/oJIoPBIJPJlEqlOOGMRqNop29MJhPP85GRkY3bXfLmm9KXXybe93OHRmtftpTv18/xk5hTs1qtZrO58WeLGshiscjlcolEjHMFp0+ffvTRRwM/pWK30crX/dWFbm7vKr3jXmHPDWGFAyD4vNbxGilHRMQpGLv41N73sYKRmw7t6JypoiqpItHZk3P7v+cPREQ0bNH2Pif/t27TlrUzBkxd+Mwf6yf66klE2kvRXW87M+GJDuutbSLlzv533nknEX377bcymUwul3uM9zepVOq/Q7AwxqxWqzix6NLZLtHCiRnLsd7Q+HDdu1NMLFW6f4rU3xRy6T33SC+NL+bU7HY7x3GihbPZbDKZTJxrOBpa1tvraPWMBhQcRAqhCw5cwwEQMtU2Xh4RKbNWr54y0NmYnxkz/M2ttebaLfOGOxsntop9fO7mWnPt17OHxbZ+0dHYdczc0yxlyNiX578166+tC/z0rNfUzsmD8xefq7Xoio9MHnxncKYH4apDB2ra1OdWqYTuuouaNBExIbg2oOAACJkv5z41pWdmdMrt6+l5Z+O4Lcuty4cnxGYsKn5YIru4Mjx22yr1mrEJmoTn12k/23bxrfBT21wY1is7UqG+K3fWK8u2+elZrye/3t6tbOVtTTQZHZ9Q9XsveFOEMLV2DSUkemmXSCi5CX30odj5gBdMQfbA/0lJ8E9swykVgCDzej7FtdF5u92Yd4vGvOu4/dn0i42Rab2/+72EeMuej0buavK4ozEi+d71+/9yG7PL0/85/PR/3Bq99vQa3fW2LKLl21/ufbv+yQEQEVFmJm3/hvr2o+pqqq6+2BgXR2lptHEDJXqrRUB0SmrAJ7DJSPALOlFwAFx1HJ8cltg8+81NX4U6FwAf2rShkyfom29o01dUXk5padSnN91zT6jTgr81qODACgfA9QjvHYNrg0RCvXpRr16hzgO84LDCAQAAACJQYIUDAAAAhCZvSMEhQcEBAAAAjdCggkOKUyoAAADQCPKGLFqg4AAAAIDGkF1lp1TwwV8AAADhhiOSkT3wf5LLVzhK981vlaTRJLWav6/UT/vF77tucsukT47VmxIKDgAAgPDDGlhwXLbCMS23IGfF4cMrehbkTvPTzhjjeduR9ePnjXqg3oRwSgUAACAMNfCUymUrHJ+UGE52bxZLkw0lLYje9tvOSeVKRVSbAPIBAACA8MJJqP2oWMftkgPGkgNGr92Ss9TJWWoiikpp5FfFcpxEIosZ/9/99fZEwQEAABBuGE+/LS5x/uirmig/oCs/oCOiO19NcW0fmhw59btT49iCyOSh/tsZs5/6vw9u7vbP/5iL/KeEggMAACAMXcm7VAq+mNKld5ullD594y4i4jjO8ZULnu0cx6nj0h+ZuDCAfAAAACDsSBtScHCXFxxJHfN/L8t3/uj8gidf7YFAwQEAABCGGlRwSPDBXwAAANBQ3JWtcAgBBQcAAEAYwgoHAAAACI1hhQMAAAAE16CvR+GwwgEAAACNgFMqAAAAILgGFhw4pQIAAAANJ2nYNRxY4QAAAICGk+IaDgAAABBaA1c4cEoFAAAAGg4FBwAAAAgO71IBAAAAYXFY4QAAgKsFY+x/B+mX34hnlNqU6/oPilSHOicIGrxLBeA6xXFcg77K+WobH8IM+2Efy3uG1eqpupp4RlEaksslL47lXnyOJJJQZwdXjl1tKxx4VAE0HudNqJNqgGsrWwgi6bffs95DWOFZqqwinhER1eqpooqfPpd/6oVQZwfBISF74P/cVjhK981vlaTRJLWav6/UT7vjj54modmoubsDyAcAGotd4nb7WnFtZQtBY7Yon3mJVdd42aQ3sHVfsd37RM8Jgq+BBcdlKxzTcgtyVhw+vKJnQe40P+2MMcbsR79+/YOX+wWQDwAEm+vKgevtVRP6xKmVKbf23FJsdLTU6Q49cW/bSIUi+ebOi38qc+6ybc6YVqlxcomEiMyVPzzcKVMplTiH8jW+g6l0R7/s5kqZsnl2vx2lJkfjsZUF2ZmpKrksIaPtpPd3u+3rdSuEK+nOPWQ2+dxcVcPmLRIxHRDKlaxwfFJiKOjerFn3yYaSFfW1SyK40tiWY+rNB9dwAIhnWfzoUxWf7J43MO/+hWWHXiSiZQ8+kPz8uvLN7Yr2Lmn74OhRZWsdPQvOZ20/Oi8lWkVE7+YMLOvzfsXuvhpZQGdA3skZpMtdVrqry87ZfR/ttbD04EQiyhnxxpw9x/u3u8FQfHTxtDFEu1x3cdtqtX67adMmIqqpqbFYLGaz2U+4uro6nhf87C8RMcbsdrv/ZIKI53mbzSZaODGnxu37H1er99OB7T8UxGTEnFpdXR1jTLRwNpuNMSYR5ZIXq9XasB0kXNNRtzpuGg6U6g+UeO2lyUqOzEoiImVKZOMSO71tXrfHVn7xZ/2rYrjKDCAI3C7YdP3ReZvjuCKLPVUhsVvPKTV32KylRJSilBVb7Zd6Snne5uh53mJvqrj4VyxZKTugs6QppPWO77iRpJAd1FtTFRK7tUipae8I9PGYHgUHpD06tOved8iQnLZu+7pt1el0Q4cOJaImTZqMHTs2NTXV18TtdrtEIhHtWhCe58X54+6IJeZFOWJOTTmhQLl8lb9kEuL1ATx/BEjMqTHGeJ6XSqX1dw1SONEeIefOnRs+fPiaNWsyMjIC6c+bbD+p5wc+fuqrHdOn3+388bm0KOnyg+PYgjueZLVFb/tq3/nO6L6v//zxj9v7No+qNwRWOACCT8pxVkYKjphd59rOufzXgSc6rLe2iZS7jeCsNshjFz/j++pPRMMWbe9z8n/rNm1ZO2PA1IXP/LF+ov+t69evJ6KZM2dGR0fHxsb6mmlFRYVGo1EoFL46BBFjzGAwaDQaEWIRUU1NjVwuV6tFepuoTqfTarXixDLffBPJpGTz+RYGaXKCnzu9oUSdmtlsNBqDmLx/JpNJoVCIU9/U1Hi75sYv7grepVLwxZQuvdsspfTpG3eRy4sTt/ZuYxcTUb8W0URUVcfH+F2FxTUcAMHXJVpZsPmY1Vyzaf5Q1/bH526uNdd+Pefx2FYvOlqmdk4enL/4XK1FV3xk8uA7vY426ba4vNlfGe1/r6D4Gt9hYqvYi4FmD4ttfTFQ1zFzT7OUIWNfnv/WrL+2LnDbxf9WCDN8r+4U5fv1qFLJ5fYRMR0QypVcw5HUMf/3MoOh7Pf8jknkcoG5Z7uT/2qDUHAACOGDJfmfD+sQldRqtX6Ea/uTZe9lxCaMXEGfbHn2YsvX27uVrbytiSaj4xOqfu95HW3M1i9iNuTHyKXOxVtf4zuM3bZKvWZsgibh+XXaz7Y952ic2ubCsF7ZkQr1XbmzXlm2zW0X/1shzPCZzW0d2pJS6X1ztJZ74WlxMwJBcMQH/o+E/+AvXMMBAD7NnDkzLy8vPT3dV4eKigqtVotTKldOzPMOer2e6fSRffPYsT9Jb/h7g1zGxcVxX63istoGMZz4p1Ti4uLECSfmKZXCwsLc3NwGXcNxSD0j8PGbvHpPyvTujc0uILiGAwDgusMi1ZJ9W9nHn7F5i1hxKfE8p4mkR/pJXnmBYmNCnR0ERUM/aRQfbQ4AAEKQSLjhj3HDHwt1HiCUq+2jzVFwAAAAhCFJQ2oIrHAAAABAYzTwbbEoOAAAAKCBOJxSAQAAABE0aIWDUHAAAABAI+BdKgAAACC4Bp0lQcEBAAAAjYFTKgAAACA4nFIBAAAAobEr+bZYIaDgAAAACEP44C8AAAAQXAOv4RC84MDX0wMAAIQhjuwN+XfZckjpvvmtkjSapFbz95X6aec4juO4APNBwQEAABCGJGQP/J/bKZVpuQU5Kw4fXtGzIHean3bGGrAuglMqAAAAYUfCRY7q7rhZd+Bk3YG/vPaSZ90kz2pORLKUGNf2T0oMJ7s3i6XJhpIWRG/X2x4IFBwAAABhh2emxVudP/k67WE7cMJ24AQRSV/NFTojFBwAAABh6Eq+vG1ocuTU706NYwsik4cG0h4IFBwAAABh6Eq+nr7giylderdZSunTN+4iIo7jHJdreLa7bvUPBQcAAEAYupIVjqSO+b+X5Tt/dNYTvtoDgYIDAAAg/DTsk0ZF+BwOFBwAAABhCB9tDgAAAILDCgcAAAAIDiscAAAAICwOX08PAAAAImjgKRWscAAAAEDD4ZQKAAAACA4XjQIAwNXhwAFasoR++IGsVrrlFho+nPr0Ibk81GlBcHBka0hnrHDAVS/AD7UNsBv4cnLVpPueX3Sy3MDzgv9dgPDH8/TUU7RuHVVWkuMX8/hx2r2bUlPp22+padNQ5wdXrqEf/CX4HxaJ0AHgKqQ/ve3JBzslR6tlSs1td/dbtPGIo93xqfgQKv6P/xPPLHh1518NqjZcB8SdC65Ur71Gn39OFRXk+jKgpob++IO6daO6utClBkHDka0h/1BwgACG39Xf1nPSwdMVFl3Jp28M++W9x0KdERDV960Ee2utw1onCjQ4XFe4Cxfkn35KtbVettntVFRES5aInhQEX4MKDqxwgCB+qLKMfeKBlJgIqSKyzT0D3vvqV3L50j/nS2GO4yQSSXRK66kbzzhbVk3oE6dWptzac0ux0Tng+tcHp0SpNIktXvvydNXRGZFJA+ouPbsxe212tHZThdnZ2VS6o192c6VM2Ty7345Sk6PRXPnDw50ylVKJM3qA3TxbvL6sP7ayIDszVSWXJWS0nfT+bq+Hxet8PYfiOG7bnDGtUuPkEgkR1ekOPXFv20iFIvnmzot/KruSHFxDuB5SR4udMemle8drULdD4XaH+j+wnhEhjMm++ooMBp+bDQZavlzEdEAoV9sKB67huB79998D7027qUO3f7Rs3qJTzsCh97cnIsaY22UWjDFittP7V7fsNbKgcqujcVn86FMVn+yeNzDv/oVlh150NC6NGPTbheUXdk5uP+TJ6VXbxyfFj9xW9GGvNCI6vX54aedFD8WrnMO+kzNIl7usdFeXnbP7PtprYenBiUT0bs7Asj7vV+zuq5FxDerm2eJVzog35uw53r/dDYbio4unjSHa5dnH63y9Kjiftf3ovJRoFREte/CB5OfXlW9uV7R3SdsHR48qW3slOThddkj7b3e7d7wGdTsUnneog9cD6xbxlV4bJ06cSEQcx+l0upqaGl95MsaMRqPJZPIzlyCy2+1+kgl6LJ7n68Q6uSDm1JS//cZZrX46sDNnaoOXjJhT43me53kxw1ksFnHOVxr81Ig+NLCGEHwRFNfxXafMZSe+/2H/H38c+WrFu1VdPvxpUR+6/LrOM5tmPTLhrYMni612xnEynq9zdCiy2FMVErv1nFJzh81a6mjU2XiNlCNmlUjVPG+rOvZGerdD1cWfyTh+UJOY/ocvPJqsdg6epJAd1FtTFRK7tUipae8YJFkpO6CzpCmkzgwD7ObZ4joL5+2Px/QoOCDt0aFd975DhuS09TwgvubrORTHcect9qaKi6uDKUpZsdV+qY+U522NzsE1hNshddE3p60AACAASURBVBvTa9AAD4XXA+sW0WjUL1myhIgKCwtHjx6dmprqma2D2WyWy+VSqdRXh+CyWq0KhUKcWBaLRSqVymQivSoTc2rSf/1L9c47fjqwpk2Nx48HK5yYU7PZbDabTaVS1d81SOGkUqk4BcfZs2eHDh26Zs2ajIyMgHYwmevULQIfX/LqOOn0lxqZXGCwwnGdUiW26NW/RS969NkXnlRGd6ZFfdw69H2sYOSmQzs6Z6qoSqr4+9IBzuW/ThopR0TEKRizE1Fsq5fHJyY88925Gdo5P9wy+7NktdvgXn87PRsb103KcVZGCo6YXedsHLZoe5+T/1u3acvaGQOmLnzmj/UT3QbxOl+vQxGRs9ogIp7osN7aJvKydxI2LgdXbofUjdegnofCF6/dXCOqVKqxY8cS0cyZMyMiIiIjI30NZTabVSqVOE8njDHGmJ9kgstms8nlcrXa/dErEJ7nRZuauX17ioz0c1aFu+WWICYj6tTMZrvdLlo4k8mkUCjEKbgbXEUpFbKdXzSgf4bP1xVBw+D6c/tDz6zddVhntlt0ZZvffTIi7gFHe7JC+kOJ0XH7RpVs8Y+nLfryla92cT5OiOjemZtqTDUbZ/RIaDPb2egc2Xm78ugbmqZDXr4lbskZndumWW0SHINsmNYtoe3FQea2T+w2bb3BxjuHCrCbZ0u3GNWkr45aTNUb5vRxBv3nM3MOHS+y2uvOHPpcpkzzPCZe5+t1KLffmve7ptw68p2iGnPt+V8KHsu+khy8hvDa6DWo56FwvUP9H3+vERljM2bMOHPmjGeqTuXl5RaLxU+HIOJ5XqfTiROLMVZdXW0wGEQLV1tbK1os/fnzfHw8I/L+LyaGrVsXxHBiTs1kMlVUVIgWzmg02mw2cWKdOnUqKyursLBQnHBCQMFxPfplw6J+d98WKZco1LHtuub+99dKR/v65++PjZA5nm8OLnw6NUqpimr6yKtrXJ/zPs1/KEYlb9Kqx+bzBmejc2TX269mxiZlz/HcZLzwTZ+sZnKpvFlWn+2Xng5NZd/3z75JznEN7ebZ8tfnL98Ur1Zqmw5+fb2z8ft3J7a5qalcKm/aokPByqOex8TrfL0O5VZw1BmPPdevU0yELPaGrJmfHbiSHAIvOLwG9TwUrneo/wOLgsNTGBccOp3O+PbbLCbGS7WhVLKuXYMbDgVHUIRBwYFrOKABAv/wLsYbl/a7S7vw/x5N1widFQhn5syZeXl56enpvjpUVFRotVrRTqkYDAaNRqRHVE1NjZinVHQ6nVarFSeWXq/neT7qv/+lf/2L9HqyWIiIJBKKjaUuXejjjymoB1nMqZnNZqPRGBcXJ044MU+pFBYW5ubmNuAajqsPruGA4OM4jpOonv7g50WoNgCuWk89Rf370+rVtGcP1dVRy5Y0aBDddluo04KwhYIDGiDQ5Q0smwFcE+Lj6dln6dlnQ50HXBfwwV8AAAAgOBQcAAAAIDgUHAAAACA4FBwAAAAgOBQcAAAAIDgUHAAAACA4FBwAAAAgOBQcAAAAIDgUHAAAACA4FBwAAAAgOBQcAAAAIDgUHAAAACA4FBwAAAAgOBQcAAAAIDgUHAAAACA4FBwAAADhit84b3xWZopKLk9u0eG1D/ZeyVgcx13J7ig4AAAAwtORNx8avqxk1ud7a8ymX7ctVu97KYTJoOAAAAAIT+Onfbdg+5J7296olMoSb2r/ypIfHO3VRz/tcXu6Qqa44fZ7Vx2rpstXLxy3OY5b//rglChVZNyNz39w1NnY6HUOFBwAAADhaW+tdWBihGf78z1G3Zi/qtJQ+Wn+DSO7v+Br9y03jvqjrPbI+rHvPj+IMUZEjDHHjUZAwQEAABCeOkcp1pabPNs/LzO+NfwfGqXmH48vMJV9fvlG3nlr4fCuWqXipnsm1Bl+vfJkUHAAAACEp3mvdR3XY9S3h09b7fbyUwdnjrzH0Z6boB6/8kej1bDn4+cjEnOJ6LZI+bzdf9VZ9d9/+Jxzd7cSQSuV/FptaXQyKDgAAADC0+3jv1o+PHFSbketSnXrvSNNnWY52hd88+6fs3Jj1LGPzj313rfzieizt55Z0Pc2bULm4tP3+Rrtnce7/KOpptHXcHCNPhkDAGFv5syZeXl56enpvjpUVFRotVqFQiFCMowxg8Gg0WhEiEVENTU1crlcrVaLE06n02m1WnFi6fV6nuejoqLECSfm1Mxms9FojIuLEyecyWRSKBRSqVSEWIWFhbm5uWvWrMnIyBAhnBCwwgEAAACCQ8EBAAAAgkPBAQAAAIKThToBAIDr188/08cf09mzpFar8vKoZ0+6sg+PBrh6oeAAICLiOFxADaIyGKh/f9q/n6qriTEikm/cSE2a0ObN1KxZqJMDEABOqUDoOT4rVypTZtzebfnBigbtKFxW4giDKUDjDBhAu3ZRVRU5C92aGvrzT+ralSyN/6QDgKsXCg64KjDGbJaaTyfc9Fyv5+rvHUawrHJ9+uUX2r/fS2HBGJWV0QcfhCInAIGh4ICrBSdVdc6bb6pcf/FHjts2Z0yr1Di5REJEptId/bKbK2XK5tn9dpSayOXrhRw36nSHnri3baRCkXxz58U/lTkG8dyLiAznv7731hSlOq7PhFWuCwxVR2dEJg2ou1QAMHttdrR2U4XZXPnDw50ylVKJ25cbSSSS6JTWUzeecbY4vuhIk9jitS9POxqPrSzIzkxVyWUJGW0nvb/by6wvjel1d1dXkobnvl4Pl+sxP3fu3Llz5+rq6ux+ERHP8/77BBFjTMxYwoXbsIGvrvb+i2Ay0erVwk5T0Kl5DSdaLJ7niUjMcGLG8v6ICVhVVdUzzzxz8803d+rU6dtvv/XVjbtEEdnSa3uj12VxDQdcNXjL3hX5EXG9nQ0F57O2H52XEq0iondyBulyl5Xu6rJzdt9Hey0sPTiRMeZ64cWyBx9Ifn5d+eZ2RXuXtH1w9KiytV73IqK3ew3jhnxUmn/37nkDN7rEj2396vik+JHbij7slUZEp9cPL+286KF41ZsdBpb1eb9id1+N7O9fM8YYMdvp/atb9hpZULnV0bg0YtBvF5Zf2Dm5/ZAnp/ffTkQ5I96Ys+d4/3Y3GIqPLp42hmiXnwPguburd3Man4bnvl4Pl/OYazhr9+7diahNmza1tbVVVVV+0tbr9X62Bp1FxPMNNpvNZPLyPRRX7s8/NTyv8rW1uJj3f8yDQoQQTlarVbRYJO7UBHqEeLrCX7S6urq77777xIkTVqv1xIkTgwYN+uSTTx544AHPno4/qsfeu/vBra963dRouFAOQu/iWoVEkdryrskfrX2qQ4Kj8bzF3lRxcREuSSE7qLemKiR2a5FS095mLaXLr/RMUcqKrfZLA0p53uZrrySF7JDemqKQ8NZzUmWaYwTHUFXH3kjvdqi6+DMZxw9qEtP/8IVHk9XJStkBnSVN8feHCZ7ZNOuRCW8dPFlstTOOk/F8nWMEnY3XSDliVolU7Ujg4zE9Cg5Ie3Ro173vkCE5bb3O3ZmA5+6uriQNz329Hi7nMed5vri4mIiWLl36+OOP+/mk0erq6sjISLlc7vceDg7GmMlkEvOjP+VyuUrlsyy4ElOmcNOnS3z99e3Uie3efaUvZ/0wGo08z4v2ma0GgyEyMlKcWBaLxWw2R0dHixPObDbL5XJxPmn09OnTjzzySKM/afT777/v37+/aynWvn37AwcO+Or/XFqU9tvTb7SMdbZwHJccqbDEZL7w1vrJA25qRA5Y4YCrgtfC11ltOPhfxeOJDuutbSLdn/m87sX52Bjb6uXxiQnPfHduhnbOD7fM/ixZ7bVf38cKRm46tKNzpoqqpIpEZ7tGyhERcQrGLj6XD1u0vc/J/63btGXtjAFTFz7zx/qJfqbgubv/uQSehue+vg6X45hLJJLU1FQicvwx9f/3VCKRiPMH17GmJU4scl7LLEy4hx6id94hr6/DVSp6+GFhpyno1LyGEy2WRCIhIjHD1fsLEsRYV7L7uXPn3FYHS0pKfHU2V369pKaZ7pZY10bGGLOZfvvu/fb9+0we0Jgvj8U1HHBtmNgq9vG5m2vNtV/PHhbb+kVHY7JCuufSlRlTOycPzl98rtaiKz4yefCdfvbKz4wZ/ubWWnPtlnnDPQPl/3fi6qGT5ud9PGXFUEfLpNvi8mZ/ZbT/XRJV23h5RKTMWr16ykD/aXcdM/c0Sxky9uX5b836a+uCxs//ytLw3Nfr4QLR3HkntWxJXheG4uJo9GjRE4Jwd8cdd0RERDh/lEgkWVlZvjr/uWTyDQ/NVXi8XOOkMoVcTqyxy28MINS8Pg7dGo0XvumT1UwulTfL6rO9xOhoXP/8/bERMkfPOuOx5/p1iomQxd6QNfOzA3720p/d0PWWJLkq5sFxiyWyKM9wr2bGJmXPcf5oKvu+f/ZNco5z9jm48OnUKKUqqukjr65xNrqO4Lz9/bsT29zUVC6VN23RoWDlUT/T9Lq7qytJw3Nfr4fLM+6MGTPOnDnjmYxTeXm5xWLx0yGIeJ7X6XTixGKMVVdXGwwG4cavqmIdOrDoaEZ08Z9Gw9LT2W+/CRfzIp1OV1NTI3iYS2pra0WLZTKZKioqRAtnNBptNps4sU6dOpWVlVVYWNjoEcaNGxcdHS2RSNRqdWpq6tmzZ331HJIU+fqJasdt178tHCeJTbvttc+ONy4BXMMB1yvesuejkfcXxNSefcu1mfHGpf3u0i78v0fTRTrDfTXDt8UKfcnI9u30wQd07hyp1bZhw2S5ud6XPYIL3xYbLNfct8X+73//++WXX5KTk3v27KlUKoOYXiBwDQdcjxynsBObZ7+56Sv3donq6Q9+XoRqA0TRowf16EFEpNOZRHtWhutWdnZ2dnZ2qKKj4IDrka+FPSz4AQAIBBeNAgAAgOBQcAAAAIDgUHAAAACA4FBwAAAAgOBQcAAAAIDg8C4VAACA8FdeXv7xxx/v37+/SZMmDz74YA/HG7JFhIIDAAAgzH366af5+fmVlZU2m42IPvzww7Zt227YsEHMT3/BKRUAAIBw9uuvvz733HOlpaWOaoOIqqqq9u7dO2zYMM/Oju/2c/5Yum9+qySNJqnV/H2lrt18tfuBggMAACCczZ07t7q62q3RarXu2rWrpqbGrd3t8w+n5RbkrDh8eEXPgtxpgbT7gVMqAAAA4ezgwYNeP0aZ47g//vjjzjv9fV/0JyWGk92bxdJkQ0kLorfrbfcDKxwAAADhzNfXK3IcJ843Lzqg4AAAAAhnOTk5vgqL1q1b+993aHLk1O9OndoxJTJ5aCDtfuCUCgAAQDjLz89funRpSUmJa2NUVNSLL77oWYg4rhjlOM5xFqbgiylderdZSunTN+7y0x4IFBwAAADhLD4+fufOnb17966urjYajUqlkuO4Z5999qWXXvLs7Ha1R1LH/N/L8j23urUHAgUHAABAmGvZsuWff/557Nix48ePx8bGtm3bNjo6WuQcUHAAAACEP47jWrduXe9FG8LBRaMAAAAgOBQcAAAAIDgUHAAAACA4FBwAAAAgOBQcAAAAYc5oNP7nP/9p1apVfHx8kyZNHn744UOHDomcA96lAgAAEM7OnTvXpUuXkpISg8HgaFmzZs133303adKkF198UbQ0sMIBAAAQthhjPXv2LCwsdFYbjsaKioqZM2d+++23bv3dvp7e8aMmodmoubs9u7l19g8FBwAAQNjasWNHSUkJz/Oem6qrqz0/bNTtk0YZY4zZj379+gcv9/Ps6RBgJig4AAAAwta2bdsqKyt9bT116lQAFYMkgiuNbTnGrbWJRhmbdvuUtX8FmAkKDgAAgLBVWlrqZ6tUKjUajf5HOL1t3l33rfziu1ddGxljxdXVu5ePmDGsT4CZoOAAAAiRoiIaPJji4yk2VpOWRt2704EDoc4Jws2NN94okfh8rud5PjIy0s/uO98Z3Wbwqjd/2tU1XuW2iZPKFHI5MS8na7xCwQEQGo6LraQyZcbt3ZYfrGjQjkHMIVhDQYMdPEjt29N//0uVlVRdzdXW0nffUU4OffRRqDODsNK3b9+YmBhfW7OystxanF9P7/ix29jFtRX7+7WI5jiu2sac7RzHSaSqjnnvTVq+IcBMUHAAhAxjzGap+XTCTc/1ei5UCYQkLpDFQr17U1kZ2e2XtVdW0vjxdPJkiNKCMNSuXbv27dsrFArPTbGxsfPnz3drdLsUlLmIkXGu7Txvrzx7ZNojLQLMBAUHQChxUlXnvPmmyvWOH+t0h564t22kQpF8c+fFP5Vd7MNx2+aMaZUaJ5dInC8+3F6FuN4+trIgOzNVJZclZLSd9P5uP43+dwEBbd5MOp33TdXVtGCBuNlAmFu7dm2HDh1cv49eoVDEx8cvW7bs1ltvFS0NfPAXQEjxlr0r8iPiejt+WvbgA8nPryvf3K5o75K2D44eVbbW0V5wPmv70Xkp0Soi4jjO/8pEzog35uw53r/dDYbio4unjSHa5avR1y5m87YlS5YQUUVFhclkcn37viez2VxXV3cFh6AB6urq/CcTRHa7nYgECqfYsUNeW+t9G8/zu3aZhJym4/4S7UjabDYxYzHGxAxnt9vFOTVpNpsbva9Wq92zZ8+WLVs++eST48ePazSaHj16jBkzJjY2NogZ1gsFB0DIcBzHSRSpLe9a8PXFwmLKj6XFuXfNurhV6uz55f97oqki0PXIGU92mTRm1LYO7br3HTLp/V1+Gn3tYjAYfvrpJyLSaDR1dXV+6gnGmN1u9/oWfyEwxkQrbhxTE+isk9zvMyIzmQSdpuP+Eu1I8jwvZiwxHyQ8z/M8L07BYbPZrnCE++6777777gtKMo1Tz0slABCI14WKJkrZtkpTm0i5n56uP8okEqOdV3DE7DqJLMrZXn3yf+s2bdm49sNfY575Y/1EX42uQ3ndZebMmXl5eenp6b5mUVFRodVqvZ4eDjrHK1eNRiNCLCKqqamRy+VqtVqQ0RctovHjyWLxvrVfP/ryS0HiEhGRXq/neT4qKkq4EK50Op1WqxUnltlsNhqNcXFx4oQzmUwKhUIqldbf9YoVFhbm5uauWbMmIyNDhHBCwDUcAFeRqZ2TB+cvPldr0RUfmTz4Tq99khXSPaUmx+0u0cqCzces5ppN84c6O3QdM/c0Sxky9uX5b836a+sCP43+dwEB9e9PviqnuDh65hlxswEQAwoOgKvIk19v71a28rYmmoyOT6j6vee1z+JncnrfGOVYxf1gSf7nwzpEJbVarR/h7DC1zYVhvbIjFeq7cme9smybn0b/u4CAmjalf/2LPNcYIiLonnsoJycUOQEIC6dUAMAnnFIR6pSKwwcf0MsvE2NkszGJhCOi4cNp1iySCXt1HU6pBMs1dEqloqJiypQpn3/+Oc/zNpstMzNzypQpOeKWtrhoFAAgREaMoGHD6JdfqLDQpNWqO3f2eZ4F4Ars2rXr4YcfrqysdF55um/fvkGDBvXo0WP16tUygQtcJ5xSAQAIHbmcsrJo4EB7p06oNkAIJ06cGDBgQGlpqdv7XKqrqzdv3vyMiBcMoeAAAAAIW08//bSvb4s1Go1ffvnlsWPHXBudnyvo+qNbIxGV7pvfKkmjSWo1f5+/L4dzhYIDAAAgPOl0up9//tnPxZpVVVXLly93bfHs7PZh5w7TcgtyVhw+vKJnQe60AJNBwQEAABCe/vrrL//XtPI8v3//fv+DNNEoY9Nun7L2L9fGT0oMBd2bNes+2VCyIsBkUHAAAACEJ89TIZ78fHk9ETHGiqurdy8fMWNYnytMBu9SAQAACE/Nmze3u30j8eWkUmnHjh39D8JJZQq5nNhl32AwNDly6nenxrEFkclDfe3oBgUHAABAeIqMjOzcufPXX3/t6wuPoqOjn3jiCdcW5zdROy7a4DiO4yQxqa0nLd/g2l7wxZQuvdsspfTpG92/m8kXFBwAAABha9GiRVlZWWVlZZ6bNBrN8OHDmzdv7trodnGorx+TOub/XpbfoExwDQcAAEDYSk9P37ZtW9OmTZVKpWt7bGzs4MGD58yZI1omKDgAAADCWbt27X7//fdx48ZlZGTExcXFxcV179593bp177//fr2XlAYRTqkAAACEuaioqNmzZ8+ePTuEOWCFAwAAAASHggMAAAAEh4IDAAAgzJ04cWLo0KFJSUlNmjRJSEho06bNBx984P8jOoIOBQcAAEA4e+utt+68885Vq1aVlZWVlJRUVFQcOXJkwoQJd9xxR0lJiWhpoOAAAAAIWx999NHkyZOrqqrcPvurpqbm2LFjXbt2NZvN4mSCggMAACA8VVRUTJgwobq62utWm81WWFg4ffp0cZJBwQEAABCePvzwQ71e76eD2WxevHix68eJun3fG3eJIrKl646ciwCTQcEBAAAQnjZs2GCxWOrtdvz4cedtz88yZ4wdffcfaTlvuu3FLgkwGRQcAAAA4am8vLzePjzPl5aW+u+zcPovg95w/1LZJhplbNrtU9b+FWAy+KRRAACA8BQXF1dvH47jEhIS/HQwV369pKaZ7pZY10bGGLOZfvvu/fb9+0we8GsgyWCFAwAAIDz17t1bLpf778MYy8zM9NPhzyWTb3horsLjUg1OKlPI5cS8f/G9JxQcAAAA4WnEiBFRUVF+OqhUqhEjRkgkfxcDjotAXS8FnT3v2NDp2a5bHTckUlXHvPcmLd8QYDI4pQIAABCe4uPjZ8yY8dJLL9XW1npu5TiuadOmBQUFro2eF4GuKNF7bg38WlEnrHAAAACErdGjR0+ZMsXzYg6NRtOyZcvvv/8+MjJSnExQcAAAAISzF1544ccff8zNzU1OTo6KioqPj2/duvWcOXOOHDmSnp4uWho4pQIAABDmWrRo8fnnn4c2B6xwAAAAgOBELTgC/wBUEJQ4d8RVcncLl8ZVMkEAgHqdOnVq/PjxmZmZaWlpN9xwQ8+ePb/44gu3r3MTWkAFh810PEWT8pfZ7myxm0821TQ9brKF8G9uvaEDz81/T4Hm6PZh9UKEoMvfwiTQyILuEkLhN8GrM70zZ2jUKOrYkUaNojNnQp0NQNhhjL3yyitZWVkLFiw4fvz4uXPnzp49++233z711FMtW7Y8efKkaJkEVHDIIm5eNkDzxPI/nS1/Ln9S22/5zRGyRrwxRjSB5xbyWQiXQMin5uqqSkYIYT/BoNu/n9q3p6VL6ccfaelSat+e9u8PdU4A4WXs2LGLFi3y+vX0J0+evPvuu8+dOydOJoGeUun65pyf/z3B5vhzymzjXzswe/4/6fIX0NvmjGmVGie/9PkhHMdJJJLolNZTN/p72cJx3KoJfeLUypRbe24pNnodzVS6o192c6VM2Ty7345SE7l8MonjRp3u0BP3to1UKJJv7rz4pzLnIM4b618fnBKl0iS2eO3L015z8NUzwED1zt1c+cPDnTKVUonrZ6o4h3Um4DnTevOvPvlizI1TichmPKJVaH812oioV1zEugqzayDXcETk/4C4Zlt1dEZk0oC6S8+kzF6bHa11G9Br2g51+t8euz1t0qrf6r1HvB5bz3vK7cB6HcpYvKXnrSlKdVyfCau8jnN1TtDtgeS1v9sDyVc3z1+rQGbk+UgW2rBhVFFBjjqNMaqooEcfFScywHVhx44dK1asqKmp8bqV5/mSkpIBAwaIk0yg71JRxfeZ2XzUxANl8zsklh2Y+PNN0/slRLj1KTiftf3ovJRoleNHxhgx2+n9q1v2GllQudXP4MviR5+q+GT3vIF59y8sO/Si52jv5AzS5S4r3dVl5+y+j/ZaWHpwImOM4zjnC8plDz6Q/Py68s3tivYuafvg6FFla91CLI0Y9NuF5Rd2Tm4/5Mnp/bf7ScatZ4CB6p37uzkDy/q8X7G7r0bGOTq4DuvkOdN689emjbOUdLKxgpMrnzNxpuc+Pbnj8eidpsSv41XOPp7h/B8Qt2zHJ8WP3Fb0Ya80Ijq9fnhp50Vsc57rgL7SNlfsG3jX4K6L9r6Yc0O990i9d6LXA+t1qIX359GQD0vz7949b+BGz1Gu4gm6PpC89nfL3M+wbr9Wbo8BXzNyJKCV1PXt25eImjRpUlNTo9FovB3Fi/eIXq9v3MkaxujChRiiy/atqGBlZdUyH3+ZeJ6vq6trRKxG4HnebrcH8k2bwQpXVVUlWiwiEjOcaLEYYyKHM5vN4sTy/y3zvrzwwgu+qg0Hxtjx48f37dvXsePF72Zz/DpHxt84+OWPF0+4p3Tf/H/2ee0spU/f8P0LHZOcO/pq98PLc54vVcemZD6mLjv04uy2ifpP/5h6a5wjM8cIHMedt9ibKi6+MDqzadYjE946eLLYamccJ+P5OtfOl2XAcUUWe6pCYreeU2rusFlLPUdLUsgO6q2pCondWqTUtHf2cY6WopQVW+2XBpTyvM0tN52N10g5YlaJVO3Y6paDn56BBKp37slK2QGdJU0h9QzqetvXTP3nPzRZ0/e3sk23J6Z+Mu6tvPMX9rdNu1tfferfblNzDed/QLdsq469kd7tUHXxZzKOH9Qkpv/hC48mq10H9JX2A00iE5Yc/eihGwI5zl6PrStfDyrPoVzyOSdTpnk+6q7OCbo9kLz293wg+XpMev21qndGjgSsVuumTZuI6Mcffxw5cmRaWhr5YDAYVCqVVCr11cG/G25QlpVdVnDExrLz570/xzPGrFarUqlsXKyGMplMUqlUoVCIE85sNqtUqvr7BYPFYmGMiRZOzKnV1dVZrVbRPsmqrq5OKpVKRFkRPHPmzODBg9esWZORkRHgLuXl5bfccktlZaX/bhzHjR49+t1333Vp48/89Emzu8fbrRVj06Ikyw6OowV3PMlqi9529vDV7g9riCdTo1b9/qm2aZ6zxTmC21DtNIqFO48arDa7tcxXH2fjOYudMWa3FEnliV57Jsqljj42y1mvO6QPygAAEQVJREFUfZIV0sN6q+fInj195eCnZ+CBHLzOPUkhLbLYfO3lvF3vTL3mv/WBjO6f/lud+ChjbFCi+pVlnW958odApuZrQM9s/31b/FPbi0p+eiGly7ueO/pK+/TmqfGJnXdcMAaSjNdj66reB5XnYbRbiq6hCbql6rW/Z+a+HpP+f63qfaQ5zJgx48yZM35yLi8vdzx7Nc6wYUylYkQX/6lUbNgwn515ntfpdI2O1VDV1dUGg0G0cLW1taLF0ul0NTU1ooUTc2omk6miokK0cEaj0Waz1d8vGE6dOpWVlVVYWBj4Lj/++GN8fHwglUDnzp3d9i39aXb87a8xxqJlkvI6u72uXCKLce3gq92PhhUcpzc9EtEkYsC6vyfsq5i4USVb/ONpi7585atd6i047p25qcZUs3FGj4Q2s732nNUmwdFnw7RuCW0v9klWSH8oufiH/v2uKbeOfKeoxlx7/peCx7L95NaIgiPwQH7mPrd9Yrdp6w023tnNdVhnN68zrTf/01/lSCOkXZf8zhj7fXFXaYS07+7zfmZR74Ce2VYefUPTdMjLt8QtOaPzHNBP2sfX/Cs68R87S4ysvuPs9di6qvdB5bw9+1I+G2f0uIYm6Jaq1/6emft6THr+WgU4I1dCFxxGI+venSUksNhYlpDAundnRqPPzig4ggUFR7Bc5QXHnj17Aiw47rzzTtcdC7fObRbX9rtyEwthwcHbdJ2bZFe7/LHzVUwcXPh0apRSFdX0kVfX1FtwfJr/UIxK3qRVj83nDV57Gi980yermVwqb5bVZ/ulv5jrn78/NkLm6FlnPPZcv04xEbLYG7JmfnbAT26NKDgCD+Rn7qay7/tn3yTnOK/DOhu9zrTe/A0lKySymD+MdYyxOuMfMTLJf8vc9/UazteAntkyxl7NjE3KnuP80XVA/2n/tmKcNvHuXaUm/8fZ67Gt98B6HcpwfnOPVk3kqpiH8j+9hibolqrX/p6Z+3pMev5aBT4jJ6ELDocTJ9j27ezEiXq6oeAIFhQcwXKVFxxFRUUBFhzDXJYWv3t7VFR8h3UnLj5Cnk3Vjtt24sTWsdrU51wH99XuR8MKDiF4fT6Aqw1vNyzufduqM+L9uRdZmE0wWL9W4hQcAULBESwoOILlKi84GGM33nhjvdVGTEzMV1995dzFdVNVHV/yf/NuSVCrE26Z938lzOVvi1t7IPDR5lA/juOk8viDA/77aLrPdytc08J+ggBwfZoxY4ZWq/XfJyEh4b777nP+6FoixMi4pI75v5cZDGW/53dMoktr5ETk1h6I0H95m1s9BVehsL+Pwm+C4TcjAGiEwYMHr169evv27Uaj0WuH+Pj4devWifNGG6xwAAAAhK3PP//8vvvui42NdWtXqVRJSUkbN2689dZbxckEBQcAAEDYUiqVa9as+fLLL7t06RIdHZ2QkBAXF5eamjpx4sQTJ0506tRJtExCf0oFAAAABPXPf/7z+++/J6Lq6mqVSiXaR7G5QsEBAABwvYiJiQlVaJxSAQAAAMGh4AAAAADBoeAAAAAAwaHgAAAAAMGh4AAAAADBoeAAAAAAwaHgAAAAAMGh4AAAAADBoeAAAAAAwaHgAAAAAMGh4AAAAADBoeAAAAAAwaHgAAAAAMGh4AAAAADBoeAAAAAAwaHgAAAAAMGh4AAAAADBoeAAAAAAwaHgAAAAAMGh4AAAAADBoeAAAAAAwaHgAAAAAMGh4AC4tnEc53YDAOAqhIIDoPGu5Dn+aqgProYcAOA6gYIDIDQYY6FO4arIAQCuEyg4AIKpTnfoiXvbRioUyTd3XvxTmaPRcP7re29NUarj+kxY5XkGxFS6o192c6VM2Ty7345Sk3Pr+tcHp0SpNIktXvvytJ/BPXkd8NjKguzMVJVclpDRdtL7u91y8Lo1QOx8hWHgZH3203Urv2nQjgBwXZGFOgGAsLLswQeSn19Xvrld0d4lbR8cPapsLRG93WsYN+Sj0vy7d88buNFjl3dyBulyl5Xu6rJzdt9Hey0sPTjR0b40YtBvF5Zf2Dm5/ZAnp/ff7mtwT14HzBnxxpw9x/u3u8FQfHTxtDFEu1x3cdtqs+34+eefichoNNpstrq6Oj9TNvf/Nzt8khizj12guiVd0rZ5o45c/RhjPM/7T+baDSdyrHCdmt1uZ4yJGc5ms/E8L0Ism80mQhRBcVhTBWg0jnP/DUpRyoqt9ktbpTxvI6IkheyQ3pqikPDWc1JlmmMX575JCtlBvTVVIbFbi5Sa9jZrqWOrzsZrpBwxq0SqdozjdXDnOP4H/HhMj4ID0h4d2nXvO2RITlu3/N221tbWdu/enYjatGnzwgsvpKSk+DkI0swnuCodEZFCzs8ZxT/WLTgHFwBcnD9//sknn1yzZk1GRkaoc2kkrHAABBNPdFhvbRMpd2vn3P7vfetlNFKOiIhTMGb3P3ggAw5btL3Pyf+t27Rl7YwBUxc+88f6if637t+/n4hmzpwZGxubkJDgK1BFRYW0/c387iNkreO0ETH3dZL47nyFGGMGg0Gj0Qg0vpuamhq5XK5Wq8UJp9PptFqtOLH0ej3P81FRUeKEE3NqZrPZaDTGxcWJE85kMikUCqlUKkIsvV4vQhRB4RoOgGCa2jl5cP7ic7UWXfGRyYPvdDTmZ8YMf3Nrrbl2y7zhnrtMbBX7+NzNtebar2cPi239YkMHD3DArmPmnmYpQ8a+PP+tWX9tXeC2i/+t/ilX/1v50qOKIfdGbpgpuTmtQfsCwPUDBQfAFeFcENGTX2/vVrbytiaajI5PqPq95+gzbsty6/LhCbEZi4oflsjcX1aO3bZKvWZsgibh+XXaz7Y95yeW18E9eR1wapsLw3plRyrUd+XOemXZNrdd/G+t5whERUZMG6Fe8Zqs820N2hEAriu4hgNALLxlz0cj7y+IqT37VqhTCdTMmTPz8vLS09N9daioqNBqtQqFQoRkcEolWHBKJVjEPKVSWFiYm5uLazgAoB4cx3GcNLF59pubvgp1LgAAIYCCA0AMWEoEgOscruEAAAAAwaHgAAAAAMGh4AAAAADBoeAAAAAAwaHgAAAAAMGh4AAAAADBoeAAAAAAwaHgAAAAAMGh4AAAAADBoeAAAAAAwaHgAAAAAMGh4AAAAADBoeAAAAAAwaHgAAAAAMGh4AAAAADByUKdAABc1U6ePKnX631trampUavVcrlchEwYYyaTSa1WixCLiPR6vUwmU6lU4oQzGo2iTc1oNDLGIiMjRQsn2tSsVqvZbI6KihInnMVikcvlEokYL93Pnz8vQhRBoeAAAH8mTpwY6hQAgIiI4zhxihuBcIyxUOcAAFepqqoqo9Hop8PDDz88YcKEjh07ipaSaCZNmtSuXbvHHnss1IkE3+LFi8vKyl599dVQJxJ833zzzapVq5YtWxbqRILv5MmT48eP37ZtW1xcXKhzaSSscACAT7GxsbGxsX46cBwXFxeXmpoqWkqiUSgUWq02LKcWGRmp0+nCcmqxsbFSqTQsp6bT6UKdwhVjAAA+1Bn/fKJrK9X/b+/uY5q4wziA/64v1woHDOVlFqYzvIgMNWp8WRWVhOEUF4lOYTpAQNwwKBp0WRamwtRNjRsKZBNQxI0NGYYxphKc+ALbosjbdL6E7EVl6QZFCi2UK7S3P84VAqUvZ3s95fn81fzuueP5lubux91xFYqnLY1rUfePLHj8b2PskgCDBS3FW0TOQrY6tZjJaF3y5pjFBqJVZW57xXsCH8O4vP80nk6tVnfJm0cWtHybMXuKh5AvdJ8yK72khfWuzWI8GkmSBo9uJn/dXGC8Sa1WazBafcmh4ECJQDjOf1548e3HLPZrsWf4ahAAwNauJq2sC0qTq+RpQTfC3702sqDhvcj66R+OLFDcPRWW3n0qWMJis5YxGa0udW3DjOHR/iqLX334z6yq2xqdjuLw9Wjj6cRicV3q2pEFYdEZCQU1yj5lzYn4j2LCWO/aLMaj4ThOH9ssWosjjDfJ4/EMRkssle8ruaHqlmVtnBC3JJatZhmx21QHAMB5Ya7iig41RVHqjgqx6zIzCzTK+mDv+bWP+/L8x7PZrUWYRdvq5ZTc0MZmn8wwSxfpTeRcuU/2k/cuZzu9FMVmw+YzGY027Ohm5lr2xSyanlYj4+MetmrOGmDCAQAYFcHn9Wh1FEXptD08PmFOgW6gK2nWlOPNHRRFRXs6stuvBRhEoyhqvJCXtSviBTHu6Sc90Shns2GLMEunai32dRAihIQOvsWtKjYbNp/JaLRhR2Uz17IvZtH0ag+E+ESV2Ko5a4BLKgAAaypIeFW3s3LzjPEIoWtdpMn6Z4tGh5oCUh8pOkrfD9j2eoq927GyvaFJS3Muq0jV5ewlSaF77N0OsEBjQXLEl5Irhavt3YgxMOEAAIxK6oxXK0iEEKmoxp2l5hQkFN45vmEqhmEYhj3oG8AwjOWezcQgGkJokQueGbuQEBELYzPV8jI2G7YIs3Q5LYrMGKkj7iiNyexq+ZzNhs1nMpoV12IZ4yZrj8WFpD+4UlfgjfNt1p012PsUCwCAuy6+7ReUXNSj6SlKDvKLvmhpAZf3MMyiVcdPjT9ZoyJVNSfjCEk8uy1bgFm6de4Om0//0kv2/lyY6ODO0Xs4TEajDfvsmbmWfTGLdmH/GmLS8oYu0vYNPi3u7g4AAHbX33s3ZnGASCAKWBxzr/fJ/+kN3d8ZLNDj8oSDWbQB9R+JodPFAoFXYMjXdzvt0Ld5mKVrv5m3KEAi4AkkAcH59e126NsMJqMZ/KPa+AeVI5hFGzYoI7V2aN088KRRAADgnNarBTv2Zl+6eUc1IPCdGZyQui917eyn3yx9hQvj415T5+8+dTZxrruRSv3RYehrABiDezgAAIBb2usOBq46FpKSdV/W2dspK81Mbj2zyVobpyhKS3aXpgVtX7HF/FWs9dPBWAYTDgAA4JajUZ9srKzcEiF1J8QCMRG4YMVnpQ30on5lU1zoTEcc9/ST5t5opwcxDCvfu17iLCbcfdPKHhipfFLPF82LPNzXWTk4gmE8Hs9FEphR8RDpT4RgmP4FXaZuq46Y6yMSiHzmRlS3qW37LoDnDkw4AACAW3IfKdPmGL7YcTJ8hWdSnrxHVZu/YXv4O/rx/HGRv/3TVVf45pH4eOOVCCGkI+vO7HKcOPi9dBRF6bSaX8s/+Dg2Ef1/SoO+7j50veywSOWqzDZl26crFVHLcqyTFowZcGUOAAC4xQMX3O7ReAh5aMjZBXpfLREJZJon36mBYXydboCuUQ7oCD6GKA2P70APjlZJj7j4rDlfc1o60QEh9PCHg+tSjzX+LtNoKQwT6HT9aJR7ODxwQaNK44XztJpWETF7QNPGzhsCng9whgMAALglwYs40CSnXw87zaBDqFmloQfpOQSN4GMIIYThFKU1XklRlKr9/kb32tLGDnpk1Vu7Y3J/7FT3azXtFDVYaRBHH6sCngUw4QAAAG7Z/lVKftjKvHPXO3v7KS3Zeu+6flGG1HP9jty/u0ml7Nae9fOMbMRIpaOb/+GL5yqiw2/19COEFAM64ThHgUZRnL5GX+OJ838acZfGzmmusUcudPd1nz8U4xq4ywpRwVgCEw4AAOAWz4XpTUWx5fsTJrs5ipw8lifsP1rWTC+KP38ppL0o6EVi8oI4ccQXRjZivFJIzPn+wKTwdccRQmVHNqW/5u8imV6OBh/WnpsU9sbLzsMeFLu16huHs1vdCLeU75zOVCVbJy0YM+AeDgAAAADYHJzhAAAAAIDNwYQDAAAAADYHEw4AAAAA2BxMOAAAAABgc/8BbWNa8/RuZ3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977CFC97-95AE-7142-96CF-B3C443313932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6.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64880"/>
              </p:ext>
            </p:extLst>
          </p:nvPr>
        </p:nvGraphicFramePr>
        <p:xfrm>
          <a:off x="314150" y="1568624"/>
          <a:ext cx="6499226" cy="217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Prism 9" r:id="rId3" imgW="10103247" imgH="3342678" progId="Prism9.Document">
                  <p:embed/>
                </p:oleObj>
              </mc:Choice>
              <mc:Fallback>
                <p:oleObj name="Prism 9" r:id="rId3" imgW="10103247" imgH="3342678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150" y="1568624"/>
                        <a:ext cx="6499226" cy="2173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3 Grupo"/>
          <p:cNvGrpSpPr/>
          <p:nvPr/>
        </p:nvGrpSpPr>
        <p:grpSpPr>
          <a:xfrm>
            <a:off x="2774056" y="5581802"/>
            <a:ext cx="1506279" cy="1433848"/>
            <a:chOff x="2327890" y="5711557"/>
            <a:chExt cx="1506279" cy="1433848"/>
          </a:xfrm>
        </p:grpSpPr>
        <p:pic>
          <p:nvPicPr>
            <p:cNvPr id="9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1028" y="5848995"/>
              <a:ext cx="1046478" cy="1054800"/>
            </a:xfrm>
            <a:prstGeom prst="rect">
              <a:avLst/>
            </a:prstGeom>
          </p:spPr>
        </p:pic>
        <p:sp>
          <p:nvSpPr>
            <p:cNvPr id="10" name="CuadroTexto 22"/>
            <p:cNvSpPr txBox="1"/>
            <p:nvPr/>
          </p:nvSpPr>
          <p:spPr>
            <a:xfrm>
              <a:off x="2715560" y="6929961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12" name="CuadroTexto 23"/>
            <p:cNvSpPr txBox="1"/>
            <p:nvPr/>
          </p:nvSpPr>
          <p:spPr>
            <a:xfrm rot="16200000">
              <a:off x="1900439" y="6139008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STAT1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15" name="CuadroTexto 24"/>
            <p:cNvSpPr txBox="1"/>
            <p:nvPr/>
          </p:nvSpPr>
          <p:spPr>
            <a:xfrm>
              <a:off x="2727321" y="6653038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0.441</a:t>
              </a:r>
            </a:p>
          </p:txBody>
        </p:sp>
      </p:grpSp>
      <p:grpSp>
        <p:nvGrpSpPr>
          <p:cNvPr id="16" name="8 Grupo"/>
          <p:cNvGrpSpPr/>
          <p:nvPr/>
        </p:nvGrpSpPr>
        <p:grpSpPr>
          <a:xfrm>
            <a:off x="1124744" y="5627769"/>
            <a:ext cx="1515792" cy="1387881"/>
            <a:chOff x="3788334" y="5757524"/>
            <a:chExt cx="1515792" cy="1387881"/>
          </a:xfrm>
        </p:grpSpPr>
        <p:pic>
          <p:nvPicPr>
            <p:cNvPr id="17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4371" y="5875161"/>
              <a:ext cx="1059002" cy="1054800"/>
            </a:xfrm>
            <a:prstGeom prst="rect">
              <a:avLst/>
            </a:prstGeom>
          </p:spPr>
        </p:pic>
        <p:sp>
          <p:nvSpPr>
            <p:cNvPr id="18" name="CuadroTexto 38"/>
            <p:cNvSpPr txBox="1"/>
            <p:nvPr/>
          </p:nvSpPr>
          <p:spPr>
            <a:xfrm>
              <a:off x="4126053" y="6929961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19" name="CuadroTexto 39"/>
            <p:cNvSpPr txBox="1"/>
            <p:nvPr/>
          </p:nvSpPr>
          <p:spPr>
            <a:xfrm rot="16200000">
              <a:off x="3360883" y="6184975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STAT3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20" name="CuadroTexto 40"/>
            <p:cNvSpPr txBox="1"/>
            <p:nvPr/>
          </p:nvSpPr>
          <p:spPr>
            <a:xfrm>
              <a:off x="4197278" y="6664595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0.512</a:t>
              </a:r>
            </a:p>
          </p:txBody>
        </p:sp>
      </p:grpSp>
      <p:grpSp>
        <p:nvGrpSpPr>
          <p:cNvPr id="21" name="1 Grupo"/>
          <p:cNvGrpSpPr/>
          <p:nvPr/>
        </p:nvGrpSpPr>
        <p:grpSpPr>
          <a:xfrm>
            <a:off x="4365104" y="5738068"/>
            <a:ext cx="1445417" cy="1277582"/>
            <a:chOff x="1609707" y="2794209"/>
            <a:chExt cx="1445417" cy="127758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151" y="2794209"/>
              <a:ext cx="1059376" cy="105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uadroTexto 22"/>
            <p:cNvSpPr txBox="1"/>
            <p:nvPr/>
          </p:nvSpPr>
          <p:spPr>
            <a:xfrm>
              <a:off x="2042057" y="3856347"/>
              <a:ext cx="8638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25" name="CuadroTexto 23"/>
            <p:cNvSpPr txBox="1"/>
            <p:nvPr/>
          </p:nvSpPr>
          <p:spPr>
            <a:xfrm rot="16200000">
              <a:off x="1319264" y="3171741"/>
              <a:ext cx="7963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MX1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26" name="CuadroTexto 24"/>
            <p:cNvSpPr txBox="1"/>
            <p:nvPr/>
          </p:nvSpPr>
          <p:spPr>
            <a:xfrm>
              <a:off x="1948276" y="3601983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0.279</a:t>
              </a:r>
            </a:p>
          </p:txBody>
        </p:sp>
      </p:grpSp>
      <p:sp>
        <p:nvSpPr>
          <p:cNvPr id="28" name="3 CuadroTexto"/>
          <p:cNvSpPr txBox="1"/>
          <p:nvPr/>
        </p:nvSpPr>
        <p:spPr>
          <a:xfrm>
            <a:off x="44624" y="1568624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41 Grupo"/>
          <p:cNvGrpSpPr/>
          <p:nvPr/>
        </p:nvGrpSpPr>
        <p:grpSpPr>
          <a:xfrm>
            <a:off x="585987" y="6978967"/>
            <a:ext cx="1474861" cy="1339139"/>
            <a:chOff x="252354" y="5533006"/>
            <a:chExt cx="1474861" cy="1339139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14" y="5601072"/>
              <a:ext cx="1063992" cy="105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uadroTexto 22"/>
            <p:cNvSpPr txBox="1"/>
            <p:nvPr/>
          </p:nvSpPr>
          <p:spPr>
            <a:xfrm>
              <a:off x="597463" y="6656701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32" name="CuadroTexto 23"/>
            <p:cNvSpPr txBox="1"/>
            <p:nvPr/>
          </p:nvSpPr>
          <p:spPr>
            <a:xfrm rot="16200000">
              <a:off x="-175097" y="5960457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AP2M1 (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log2)</a:t>
              </a:r>
            </a:p>
          </p:txBody>
        </p:sp>
        <p:sp>
          <p:nvSpPr>
            <p:cNvPr id="33" name="CuadroTexto 24"/>
            <p:cNvSpPr txBox="1"/>
            <p:nvPr/>
          </p:nvSpPr>
          <p:spPr>
            <a:xfrm>
              <a:off x="620367" y="6397148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0.503</a:t>
              </a:r>
            </a:p>
          </p:txBody>
        </p:sp>
      </p:grpSp>
      <p:grpSp>
        <p:nvGrpSpPr>
          <p:cNvPr id="34" name="42 Grupo"/>
          <p:cNvGrpSpPr/>
          <p:nvPr/>
        </p:nvGrpSpPr>
        <p:grpSpPr>
          <a:xfrm>
            <a:off x="2154720" y="6848604"/>
            <a:ext cx="1490304" cy="1469502"/>
            <a:chOff x="1931824" y="5402643"/>
            <a:chExt cx="1490304" cy="1469502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791" y="5557792"/>
              <a:ext cx="1080245" cy="105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CuadroTexto 22"/>
            <p:cNvSpPr txBox="1"/>
            <p:nvPr/>
          </p:nvSpPr>
          <p:spPr>
            <a:xfrm>
              <a:off x="2276872" y="6656701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37" name="CuadroTexto 23"/>
            <p:cNvSpPr txBox="1"/>
            <p:nvPr/>
          </p:nvSpPr>
          <p:spPr>
            <a:xfrm rot="16200000">
              <a:off x="1504373" y="5830094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KIF5B (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log2)</a:t>
              </a:r>
            </a:p>
          </p:txBody>
        </p:sp>
        <p:sp>
          <p:nvSpPr>
            <p:cNvPr id="38" name="CuadroTexto 24"/>
            <p:cNvSpPr txBox="1"/>
            <p:nvPr/>
          </p:nvSpPr>
          <p:spPr>
            <a:xfrm>
              <a:off x="2315280" y="6348985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0.432</a:t>
              </a:r>
            </a:p>
          </p:txBody>
        </p:sp>
      </p:grpSp>
      <p:grpSp>
        <p:nvGrpSpPr>
          <p:cNvPr id="39" name="46 Grupo"/>
          <p:cNvGrpSpPr/>
          <p:nvPr/>
        </p:nvGrpSpPr>
        <p:grpSpPr>
          <a:xfrm>
            <a:off x="3681219" y="6988494"/>
            <a:ext cx="1437228" cy="1298819"/>
            <a:chOff x="3681219" y="5542533"/>
            <a:chExt cx="1437228" cy="1298819"/>
          </a:xfrm>
        </p:grpSpPr>
        <p:grpSp>
          <p:nvGrpSpPr>
            <p:cNvPr id="40" name="44 Grupo"/>
            <p:cNvGrpSpPr/>
            <p:nvPr/>
          </p:nvGrpSpPr>
          <p:grpSpPr>
            <a:xfrm>
              <a:off x="3681219" y="5542533"/>
              <a:ext cx="1437228" cy="1298819"/>
              <a:chOff x="3681219" y="5542533"/>
              <a:chExt cx="1437228" cy="1298819"/>
            </a:xfrm>
          </p:grpSpPr>
          <p:pic>
            <p:nvPicPr>
              <p:cNvPr id="42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8235" y="5548552"/>
                <a:ext cx="1061664" cy="105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CuadroTexto 22"/>
              <p:cNvSpPr txBox="1"/>
              <p:nvPr/>
            </p:nvSpPr>
            <p:spPr>
              <a:xfrm>
                <a:off x="4048101" y="6625908"/>
                <a:ext cx="107034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LAMP2</a:t>
                </a:r>
                <a:r>
                  <a:rPr lang="es-ES_tradnl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(log2)</a:t>
                </a:r>
              </a:p>
            </p:txBody>
          </p:sp>
          <p:sp>
            <p:nvSpPr>
              <p:cNvPr id="44" name="CuadroTexto 23"/>
              <p:cNvSpPr txBox="1"/>
              <p:nvPr/>
            </p:nvSpPr>
            <p:spPr>
              <a:xfrm rot="16200000">
                <a:off x="3329815" y="5893937"/>
                <a:ext cx="91825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CTSC (</a:t>
                </a:r>
                <a:r>
                  <a:rPr lang="es-ES_tradnl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log2)</a:t>
                </a:r>
              </a:p>
            </p:txBody>
          </p:sp>
        </p:grpSp>
        <p:sp>
          <p:nvSpPr>
            <p:cNvPr id="41" name="CuadroTexto 24"/>
            <p:cNvSpPr txBox="1"/>
            <p:nvPr/>
          </p:nvSpPr>
          <p:spPr>
            <a:xfrm>
              <a:off x="3993767" y="6355428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0.501</a:t>
              </a:r>
            </a:p>
          </p:txBody>
        </p:sp>
      </p:grpSp>
      <p:grpSp>
        <p:nvGrpSpPr>
          <p:cNvPr id="45" name="49 Grupo"/>
          <p:cNvGrpSpPr/>
          <p:nvPr/>
        </p:nvGrpSpPr>
        <p:grpSpPr>
          <a:xfrm>
            <a:off x="5179121" y="6954978"/>
            <a:ext cx="1497902" cy="1315303"/>
            <a:chOff x="5179121" y="5509017"/>
            <a:chExt cx="1497902" cy="1315303"/>
          </a:xfrm>
        </p:grpSpPr>
        <p:pic>
          <p:nvPicPr>
            <p:cNvPr id="46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246" y="5523883"/>
              <a:ext cx="1047980" cy="105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CuadroTexto 22"/>
            <p:cNvSpPr txBox="1"/>
            <p:nvPr/>
          </p:nvSpPr>
          <p:spPr>
            <a:xfrm>
              <a:off x="5589240" y="6608876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48" name="CuadroTexto 23"/>
            <p:cNvSpPr txBox="1"/>
            <p:nvPr/>
          </p:nvSpPr>
          <p:spPr>
            <a:xfrm rot="16200000">
              <a:off x="4827717" y="5860421"/>
              <a:ext cx="9182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CTSD (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log2)</a:t>
              </a:r>
            </a:p>
          </p:txBody>
        </p:sp>
        <p:sp>
          <p:nvSpPr>
            <p:cNvPr id="49" name="CuadroTexto 24"/>
            <p:cNvSpPr txBox="1"/>
            <p:nvPr/>
          </p:nvSpPr>
          <p:spPr>
            <a:xfrm>
              <a:off x="5570175" y="6333040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Spearman: 0.598</a:t>
              </a:r>
            </a:p>
          </p:txBody>
        </p:sp>
      </p:grpSp>
      <p:sp>
        <p:nvSpPr>
          <p:cNvPr id="50" name="3 CuadroTexto"/>
          <p:cNvSpPr txBox="1"/>
          <p:nvPr/>
        </p:nvSpPr>
        <p:spPr>
          <a:xfrm>
            <a:off x="404664" y="5457056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3715" y="3768934"/>
            <a:ext cx="3312368" cy="1844183"/>
          </a:xfrm>
          <a:prstGeom prst="rect">
            <a:avLst/>
          </a:prstGeom>
        </p:spPr>
      </p:pic>
      <p:sp>
        <p:nvSpPr>
          <p:cNvPr id="61" name="CustomShape 22">
            <a:extLst>
              <a:ext uri="{FF2B5EF4-FFF2-40B4-BE49-F238E27FC236}">
                <a16:creationId xmlns:a16="http://schemas.microsoft.com/office/drawing/2014/main" id="{8FC94853-5219-EC40-8E36-C5C91EA993A7}"/>
              </a:ext>
            </a:extLst>
          </p:cNvPr>
          <p:cNvSpPr/>
          <p:nvPr/>
        </p:nvSpPr>
        <p:spPr>
          <a:xfrm>
            <a:off x="1701240" y="3700910"/>
            <a:ext cx="6476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 dirty="0">
                <a:latin typeface="Arial"/>
              </a:rPr>
              <a:t>GNS179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2543DC1B-36C4-C44D-864C-AC07F3A563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264" y="-15552"/>
            <a:ext cx="2865668" cy="2024657"/>
          </a:xfrm>
          <a:prstGeom prst="rect">
            <a:avLst/>
          </a:prstGeom>
        </p:spPr>
      </p:pic>
      <p:sp>
        <p:nvSpPr>
          <p:cNvPr id="64" name="3 CuadroTexto">
            <a:extLst>
              <a:ext uri="{FF2B5EF4-FFF2-40B4-BE49-F238E27FC236}">
                <a16:creationId xmlns:a16="http://schemas.microsoft.com/office/drawing/2014/main" id="{F4A8F8F2-09DD-F240-BCE5-0652020E1A11}"/>
              </a:ext>
            </a:extLst>
          </p:cNvPr>
          <p:cNvSpPr txBox="1"/>
          <p:nvPr/>
        </p:nvSpPr>
        <p:spPr>
          <a:xfrm>
            <a:off x="44624" y="3440832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3 CuadroTexto">
            <a:extLst>
              <a:ext uri="{FF2B5EF4-FFF2-40B4-BE49-F238E27FC236}">
                <a16:creationId xmlns:a16="http://schemas.microsoft.com/office/drawing/2014/main" id="{63D7E1B9-2C1B-1E45-88D7-CB78207D3DD2}"/>
              </a:ext>
            </a:extLst>
          </p:cNvPr>
          <p:cNvSpPr txBox="1"/>
          <p:nvPr/>
        </p:nvSpPr>
        <p:spPr>
          <a:xfrm>
            <a:off x="3318961" y="3440832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96A068AB-1D80-684B-9077-704383207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18544"/>
              </p:ext>
            </p:extLst>
          </p:nvPr>
        </p:nvGraphicFramePr>
        <p:xfrm>
          <a:off x="404664" y="3697971"/>
          <a:ext cx="3057021" cy="191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Prism 8" r:id="rId14" imgW="3634490" imgH="2276174" progId="Prism8.Document">
                  <p:embed/>
                </p:oleObj>
              </mc:Choice>
              <mc:Fallback>
                <p:oleObj name="Prism 8" r:id="rId14" imgW="3634490" imgH="2276174" progId="Prism8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749B0BE-34E1-4D0E-996F-60976EC00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664" y="3697971"/>
                        <a:ext cx="3057021" cy="191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upo 73">
            <a:extLst>
              <a:ext uri="{FF2B5EF4-FFF2-40B4-BE49-F238E27FC236}">
                <a16:creationId xmlns:a16="http://schemas.microsoft.com/office/drawing/2014/main" id="{7A48CCC9-7F2B-A643-AF09-FE1BF447DFE8}"/>
              </a:ext>
            </a:extLst>
          </p:cNvPr>
          <p:cNvGrpSpPr/>
          <p:nvPr/>
        </p:nvGrpSpPr>
        <p:grpSpPr>
          <a:xfrm>
            <a:off x="908720" y="3996526"/>
            <a:ext cx="561600" cy="420480"/>
            <a:chOff x="992897" y="3523436"/>
            <a:chExt cx="561600" cy="420480"/>
          </a:xfrm>
        </p:grpSpPr>
        <p:sp>
          <p:nvSpPr>
            <p:cNvPr id="75" name="CustomShape 23">
              <a:extLst>
                <a:ext uri="{FF2B5EF4-FFF2-40B4-BE49-F238E27FC236}">
                  <a16:creationId xmlns:a16="http://schemas.microsoft.com/office/drawing/2014/main" id="{B561E42C-33E3-E748-A6FC-C07E2E781947}"/>
                </a:ext>
              </a:extLst>
            </p:cNvPr>
            <p:cNvSpPr/>
            <p:nvPr/>
          </p:nvSpPr>
          <p:spPr>
            <a:xfrm>
              <a:off x="992897" y="3619556"/>
              <a:ext cx="71640" cy="7164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24">
              <a:extLst>
                <a:ext uri="{FF2B5EF4-FFF2-40B4-BE49-F238E27FC236}">
                  <a16:creationId xmlns:a16="http://schemas.microsoft.com/office/drawing/2014/main" id="{CB7BE6F7-E288-E142-9437-4C4793E299BA}"/>
                </a:ext>
              </a:extLst>
            </p:cNvPr>
            <p:cNvSpPr/>
            <p:nvPr/>
          </p:nvSpPr>
          <p:spPr>
            <a:xfrm>
              <a:off x="1022057" y="3523436"/>
              <a:ext cx="4410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</a:rPr>
                <a:t>pGK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77" name="CustomShape 25">
              <a:extLst>
                <a:ext uri="{FF2B5EF4-FFF2-40B4-BE49-F238E27FC236}">
                  <a16:creationId xmlns:a16="http://schemas.microsoft.com/office/drawing/2014/main" id="{88668765-7000-4749-BF2F-23366EE44081}"/>
                </a:ext>
              </a:extLst>
            </p:cNvPr>
            <p:cNvSpPr/>
            <p:nvPr/>
          </p:nvSpPr>
          <p:spPr>
            <a:xfrm>
              <a:off x="992897" y="3811436"/>
              <a:ext cx="71640" cy="71640"/>
            </a:xfrm>
            <a:prstGeom prst="rect">
              <a:avLst/>
            </a:prstGeom>
            <a:solidFill>
              <a:srgbClr val="59BD59"/>
            </a:solidFill>
            <a:ln w="31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CustomShape 26">
              <a:extLst>
                <a:ext uri="{FF2B5EF4-FFF2-40B4-BE49-F238E27FC236}">
                  <a16:creationId xmlns:a16="http://schemas.microsoft.com/office/drawing/2014/main" id="{2B3D9C49-D637-974F-A85E-8AA027CF1D3B}"/>
                </a:ext>
              </a:extLst>
            </p:cNvPr>
            <p:cNvSpPr/>
            <p:nvPr/>
          </p:nvSpPr>
          <p:spPr>
            <a:xfrm>
              <a:off x="1022057" y="3731876"/>
              <a:ext cx="53244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i="1" strike="noStrike" spc="-1" dirty="0">
                  <a:solidFill>
                    <a:srgbClr val="000000"/>
                  </a:solidFill>
                  <a:latin typeface="Arial"/>
                </a:rPr>
                <a:t>shL2A</a:t>
              </a:r>
              <a:endParaRPr lang="es-ES" sz="800" b="0" strike="noStrike" spc="-1" dirty="0">
                <a:latin typeface="Arial"/>
              </a:endParaRPr>
            </a:p>
          </p:txBody>
        </p:sp>
      </p:grpSp>
      <p:sp>
        <p:nvSpPr>
          <p:cNvPr id="57" name="13 CuadroTexto">
            <a:extLst>
              <a:ext uri="{FF2B5EF4-FFF2-40B4-BE49-F238E27FC236}">
                <a16:creationId xmlns:a16="http://schemas.microsoft.com/office/drawing/2014/main" id="{9D782B45-5872-8B43-B85C-97470C31EE9D}"/>
              </a:ext>
            </a:extLst>
          </p:cNvPr>
          <p:cNvSpPr txBox="1"/>
          <p:nvPr/>
        </p:nvSpPr>
        <p:spPr>
          <a:xfrm>
            <a:off x="0" y="8289175"/>
            <a:ext cx="681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/>
                <a:cs typeface="Arial"/>
              </a:rPr>
              <a:t>Supp. Fig. 6. </a:t>
            </a:r>
            <a:r>
              <a:rPr lang="en-US" sz="900" b="1" i="1" dirty="0">
                <a:latin typeface="Arial"/>
                <a:cs typeface="Arial"/>
              </a:rPr>
              <a:t>LAMP2A</a:t>
            </a:r>
            <a:r>
              <a:rPr lang="en-US" sz="900" b="1" dirty="0">
                <a:latin typeface="Arial"/>
                <a:cs typeface="Arial"/>
              </a:rPr>
              <a:t> knock-down reduces cytokine secretion of GSCs. </a:t>
            </a:r>
          </a:p>
          <a:p>
            <a:pPr algn="just"/>
            <a:r>
              <a:rPr lang="en-US" sz="900" b="1" dirty="0">
                <a:latin typeface="Arial"/>
                <a:cs typeface="Arial"/>
              </a:rPr>
              <a:t>(A)</a:t>
            </a:r>
            <a:r>
              <a:rPr lang="en-US" sz="900" dirty="0">
                <a:latin typeface="Arial"/>
                <a:cs typeface="Arial"/>
              </a:rPr>
              <a:t> Relative quantification of immunoblots of pSTAT1, STAT1, MX1, pSTAT3 and STAT3 in </a:t>
            </a:r>
            <a:r>
              <a:rPr lang="en-US" sz="900" i="1" dirty="0" err="1">
                <a:latin typeface="Arial"/>
                <a:cs typeface="Arial"/>
              </a:rPr>
              <a:t>pGK</a:t>
            </a:r>
            <a:r>
              <a:rPr lang="en-US" sz="900" i="1" dirty="0">
                <a:latin typeface="Arial"/>
                <a:cs typeface="Arial"/>
              </a:rPr>
              <a:t> vs shL2A</a:t>
            </a:r>
            <a:r>
              <a:rPr lang="en-US" sz="900" dirty="0">
                <a:latin typeface="Arial"/>
                <a:cs typeface="Arial"/>
              </a:rPr>
              <a:t> GNS166 (n=4) and U251 (n=3); </a:t>
            </a:r>
            <a:r>
              <a:rPr lang="en-US" sz="900" b="1" dirty="0">
                <a:latin typeface="Arial"/>
                <a:cs typeface="Arial"/>
              </a:rPr>
              <a:t>(B) </a:t>
            </a:r>
            <a:r>
              <a:rPr lang="en-US" sz="900" dirty="0">
                <a:latin typeface="Arial"/>
                <a:cs typeface="Arial"/>
              </a:rPr>
              <a:t>Relative quantification of individual secreted cytokines by GNS166 </a:t>
            </a:r>
            <a:r>
              <a:rPr lang="en-US" sz="900" i="1" dirty="0" err="1">
                <a:latin typeface="Arial"/>
                <a:cs typeface="Arial"/>
              </a:rPr>
              <a:t>pGK</a:t>
            </a:r>
            <a:r>
              <a:rPr lang="en-US" sz="900" dirty="0">
                <a:latin typeface="Arial"/>
                <a:cs typeface="Arial"/>
              </a:rPr>
              <a:t> </a:t>
            </a:r>
            <a:r>
              <a:rPr lang="en-US" sz="900" i="1" dirty="0">
                <a:latin typeface="Arial"/>
                <a:cs typeface="Arial"/>
              </a:rPr>
              <a:t>vs</a:t>
            </a:r>
            <a:r>
              <a:rPr lang="en-US" sz="900" dirty="0">
                <a:latin typeface="Arial"/>
                <a:cs typeface="Arial"/>
              </a:rPr>
              <a:t> </a:t>
            </a:r>
            <a:r>
              <a:rPr lang="en-US" sz="900" i="1" dirty="0">
                <a:latin typeface="Arial"/>
                <a:cs typeface="Arial"/>
              </a:rPr>
              <a:t>shL2A</a:t>
            </a:r>
            <a:r>
              <a:rPr lang="en-US" sz="900" dirty="0">
                <a:latin typeface="Arial"/>
                <a:cs typeface="Arial"/>
              </a:rPr>
              <a:t> (p &lt; 0.05, n=4); </a:t>
            </a:r>
            <a:r>
              <a:rPr lang="en-US" sz="900" b="1" dirty="0">
                <a:latin typeface="Arial"/>
                <a:cs typeface="Arial"/>
              </a:rPr>
              <a:t>(C) </a:t>
            </a:r>
            <a:r>
              <a:rPr lang="en-US" sz="900" dirty="0">
                <a:latin typeface="Arial"/>
                <a:cs typeface="Arial"/>
              </a:rPr>
              <a:t>Relative mRNA expression of </a:t>
            </a:r>
            <a:r>
              <a:rPr lang="en-US" sz="900" i="1" dirty="0">
                <a:latin typeface="Arial"/>
                <a:cs typeface="Arial"/>
              </a:rPr>
              <a:t>LAMP2A, IGFBP2, IGFBP4, ANG, Eotaxin-3, SDF1 </a:t>
            </a:r>
            <a:r>
              <a:rPr lang="en-US" sz="900" dirty="0">
                <a:latin typeface="Arial"/>
                <a:cs typeface="Arial"/>
              </a:rPr>
              <a:t>and </a:t>
            </a:r>
            <a:r>
              <a:rPr lang="en-US" sz="900" i="1" dirty="0">
                <a:latin typeface="Arial"/>
                <a:cs typeface="Arial"/>
              </a:rPr>
              <a:t>IP10</a:t>
            </a:r>
            <a:r>
              <a:rPr lang="en-US" sz="900" dirty="0">
                <a:latin typeface="Arial"/>
                <a:cs typeface="Arial"/>
              </a:rPr>
              <a:t> in </a:t>
            </a:r>
            <a:r>
              <a:rPr lang="en-US" sz="900" i="1" dirty="0" err="1">
                <a:latin typeface="Arial"/>
                <a:cs typeface="Arial"/>
              </a:rPr>
              <a:t>pGK</a:t>
            </a:r>
            <a:r>
              <a:rPr lang="en-US" sz="900" i="1" dirty="0">
                <a:latin typeface="Arial"/>
                <a:cs typeface="Arial"/>
              </a:rPr>
              <a:t> vs shL2A</a:t>
            </a:r>
            <a:r>
              <a:rPr lang="en-US" sz="900" dirty="0">
                <a:latin typeface="Arial"/>
                <a:cs typeface="Arial"/>
              </a:rPr>
              <a:t> GNS179 cells (n=3); </a:t>
            </a:r>
            <a:r>
              <a:rPr lang="en-US" sz="900" b="1" dirty="0">
                <a:latin typeface="Arial"/>
                <a:cs typeface="Arial"/>
              </a:rPr>
              <a:t>(D) </a:t>
            </a:r>
            <a:r>
              <a:rPr lang="en-US" sz="900" i="1" dirty="0">
                <a:latin typeface="Arial"/>
                <a:cs typeface="Arial"/>
              </a:rPr>
              <a:t>VEGF, IL6, IGFBP1 </a:t>
            </a:r>
            <a:r>
              <a:rPr lang="en-US" sz="900" dirty="0">
                <a:latin typeface="Arial"/>
                <a:cs typeface="Arial"/>
              </a:rPr>
              <a:t>and</a:t>
            </a:r>
            <a:r>
              <a:rPr lang="en-US" sz="900" i="1" dirty="0">
                <a:latin typeface="Arial"/>
                <a:cs typeface="Arial"/>
              </a:rPr>
              <a:t> IL1α </a:t>
            </a:r>
            <a:r>
              <a:rPr lang="en-US" sz="900" dirty="0">
                <a:latin typeface="Arial"/>
                <a:cs typeface="Arial"/>
              </a:rPr>
              <a:t>relative mRNA expression in GNS166 </a:t>
            </a:r>
            <a:r>
              <a:rPr lang="en-US" sz="900" i="1" dirty="0" err="1">
                <a:latin typeface="Arial"/>
                <a:cs typeface="Arial"/>
              </a:rPr>
              <a:t>pGK</a:t>
            </a:r>
            <a:r>
              <a:rPr lang="en-US" sz="900" dirty="0">
                <a:latin typeface="Arial"/>
                <a:cs typeface="Arial"/>
              </a:rPr>
              <a:t> and </a:t>
            </a:r>
            <a:r>
              <a:rPr lang="en-US" sz="900" i="1" dirty="0">
                <a:latin typeface="Arial"/>
                <a:cs typeface="Arial"/>
              </a:rPr>
              <a:t>shL2A</a:t>
            </a:r>
            <a:r>
              <a:rPr lang="en-US" sz="900" dirty="0">
                <a:latin typeface="Arial"/>
                <a:cs typeface="Arial"/>
              </a:rPr>
              <a:t> (n≥8); </a:t>
            </a:r>
            <a:r>
              <a:rPr lang="en-US" sz="900" b="1" dirty="0">
                <a:latin typeface="Arial"/>
                <a:cs typeface="Arial"/>
              </a:rPr>
              <a:t>(E) </a:t>
            </a:r>
            <a:r>
              <a:rPr lang="en-US" sz="900" dirty="0">
                <a:latin typeface="Arial"/>
                <a:cs typeface="Arial"/>
              </a:rPr>
              <a:t>Association study of </a:t>
            </a:r>
            <a:r>
              <a:rPr lang="en-US" sz="900" i="1" dirty="0">
                <a:latin typeface="Arial"/>
                <a:cs typeface="Arial"/>
              </a:rPr>
              <a:t>LAMP2</a:t>
            </a:r>
            <a:r>
              <a:rPr lang="en-US" sz="900" dirty="0">
                <a:latin typeface="Arial"/>
                <a:cs typeface="Arial"/>
              </a:rPr>
              <a:t> with </a:t>
            </a:r>
            <a:r>
              <a:rPr lang="en-US" sz="900" i="1" dirty="0">
                <a:latin typeface="Arial"/>
                <a:cs typeface="Arial"/>
              </a:rPr>
              <a:t>STAT3 </a:t>
            </a:r>
            <a:r>
              <a:rPr lang="en-US" sz="900" dirty="0">
                <a:latin typeface="Arial"/>
                <a:cs typeface="Arial"/>
              </a:rPr>
              <a:t>(p=1.64e-11)</a:t>
            </a:r>
            <a:r>
              <a:rPr lang="en-US" sz="900" i="1" dirty="0">
                <a:latin typeface="Arial"/>
                <a:cs typeface="Arial"/>
              </a:rPr>
              <a:t>, STAT1 </a:t>
            </a:r>
            <a:r>
              <a:rPr lang="en-US" sz="900" dirty="0">
                <a:latin typeface="Arial"/>
                <a:cs typeface="Arial"/>
              </a:rPr>
              <a:t>(p=1.32e-08)</a:t>
            </a:r>
            <a:r>
              <a:rPr lang="en-US" sz="900" i="1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and </a:t>
            </a:r>
            <a:r>
              <a:rPr lang="en-US" sz="900" i="1" dirty="0">
                <a:latin typeface="Arial"/>
                <a:cs typeface="Arial"/>
              </a:rPr>
              <a:t>MX1 </a:t>
            </a:r>
            <a:r>
              <a:rPr lang="en-US" sz="900" dirty="0">
                <a:latin typeface="Arial"/>
                <a:cs typeface="Arial"/>
              </a:rPr>
              <a:t>(p=4.960e-04), and </a:t>
            </a:r>
            <a:r>
              <a:rPr lang="en-US" sz="900" i="1" dirty="0">
                <a:latin typeface="Arial"/>
                <a:cs typeface="Arial"/>
              </a:rPr>
              <a:t>AP2M1 </a:t>
            </a:r>
            <a:r>
              <a:rPr lang="en-US" sz="900" dirty="0">
                <a:latin typeface="Arial"/>
                <a:cs typeface="Arial"/>
              </a:rPr>
              <a:t>(p=3.86e-11), </a:t>
            </a:r>
            <a:r>
              <a:rPr lang="en-US" sz="900" i="1" dirty="0">
                <a:latin typeface="Arial"/>
                <a:cs typeface="Arial"/>
              </a:rPr>
              <a:t>KIF5B (</a:t>
            </a:r>
            <a:r>
              <a:rPr lang="en-US" sz="900" dirty="0">
                <a:latin typeface="Arial"/>
                <a:cs typeface="Arial"/>
              </a:rPr>
              <a:t>UKHC, p=2.82e-08)</a:t>
            </a:r>
            <a:r>
              <a:rPr lang="en-US" sz="900" i="1" dirty="0">
                <a:latin typeface="Arial"/>
                <a:cs typeface="Arial"/>
              </a:rPr>
              <a:t>, CTSC (</a:t>
            </a:r>
            <a:r>
              <a:rPr lang="en-US" sz="900" dirty="0">
                <a:latin typeface="Arial"/>
                <a:cs typeface="Arial"/>
              </a:rPr>
              <a:t>DPP1, p=4.78e-11)</a:t>
            </a:r>
            <a:r>
              <a:rPr lang="en-US" sz="900" i="1" dirty="0">
                <a:latin typeface="Arial"/>
                <a:cs typeface="Arial"/>
              </a:rPr>
              <a:t>, </a:t>
            </a:r>
            <a:r>
              <a:rPr lang="en-US" sz="900" dirty="0">
                <a:latin typeface="Arial"/>
                <a:cs typeface="Arial"/>
              </a:rPr>
              <a:t>and </a:t>
            </a:r>
            <a:r>
              <a:rPr lang="en-US" sz="900" i="1" dirty="0">
                <a:latin typeface="Arial"/>
                <a:cs typeface="Arial"/>
              </a:rPr>
              <a:t>CTSD (</a:t>
            </a:r>
            <a:r>
              <a:rPr lang="en-US" sz="900" dirty="0">
                <a:latin typeface="Arial"/>
                <a:cs typeface="Arial"/>
              </a:rPr>
              <a:t>Cathepsin D, p=4.07e-16)</a:t>
            </a:r>
            <a:r>
              <a:rPr lang="en-US" sz="900" i="1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in TCGA cohort (</a:t>
            </a:r>
            <a:r>
              <a:rPr lang="en-US" sz="900" dirty="0" err="1">
                <a:latin typeface="Arial"/>
                <a:cs typeface="Arial"/>
              </a:rPr>
              <a:t>cBioPortal</a:t>
            </a:r>
            <a:r>
              <a:rPr lang="en-US" sz="900" dirty="0">
                <a:latin typeface="Arial"/>
                <a:cs typeface="Arial"/>
              </a:rPr>
              <a:t> for cancer genomics, </a:t>
            </a:r>
            <a:r>
              <a:rPr lang="en-US" sz="900" dirty="0"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https://www.cbioportal.org/</a:t>
            </a:r>
            <a:r>
              <a:rPr lang="en-US" sz="900" dirty="0">
                <a:latin typeface="Arial"/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4980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548680" y="4861159"/>
            <a:ext cx="1528983" cy="1440344"/>
            <a:chOff x="548680" y="704528"/>
            <a:chExt cx="1528983" cy="1440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24" y="848544"/>
              <a:ext cx="1089305" cy="107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uadroTexto 15"/>
            <p:cNvSpPr txBox="1"/>
            <p:nvPr/>
          </p:nvSpPr>
          <p:spPr>
            <a:xfrm>
              <a:off x="876167" y="1929428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8" name="CuadroTexto 16"/>
            <p:cNvSpPr txBox="1"/>
            <p:nvPr/>
          </p:nvSpPr>
          <p:spPr>
            <a:xfrm rot="16200000">
              <a:off x="121229" y="1131979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ITGB3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9" name="CuadroTexto 17"/>
            <p:cNvSpPr txBox="1"/>
            <p:nvPr/>
          </p:nvSpPr>
          <p:spPr>
            <a:xfrm>
              <a:off x="970815" y="1685360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Spearman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: 0.327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969941" y="4834400"/>
            <a:ext cx="1574008" cy="1467103"/>
            <a:chOff x="1969941" y="689041"/>
            <a:chExt cx="1574008" cy="146710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319" y="848544"/>
              <a:ext cx="1084563" cy="107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adroTexto 15"/>
            <p:cNvSpPr txBox="1"/>
            <p:nvPr/>
          </p:nvSpPr>
          <p:spPr>
            <a:xfrm>
              <a:off x="2388335" y="1940700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12" name="CuadroTexto 16"/>
            <p:cNvSpPr txBox="1"/>
            <p:nvPr/>
          </p:nvSpPr>
          <p:spPr>
            <a:xfrm rot="16200000">
              <a:off x="1542490" y="1116492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LAMC1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13" name="CuadroTexto 17"/>
            <p:cNvSpPr txBox="1"/>
            <p:nvPr/>
          </p:nvSpPr>
          <p:spPr>
            <a:xfrm>
              <a:off x="2437101" y="1685797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Spearman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: 0.291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531477" y="4910084"/>
            <a:ext cx="1478051" cy="1391419"/>
            <a:chOff x="3531477" y="764725"/>
            <a:chExt cx="1478051" cy="139141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487" y="867900"/>
              <a:ext cx="1072800" cy="107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uadroTexto 15"/>
            <p:cNvSpPr txBox="1"/>
            <p:nvPr/>
          </p:nvSpPr>
          <p:spPr>
            <a:xfrm>
              <a:off x="3910277" y="1940700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16" name="CuadroTexto 16"/>
            <p:cNvSpPr txBox="1"/>
            <p:nvPr/>
          </p:nvSpPr>
          <p:spPr>
            <a:xfrm rot="16200000">
              <a:off x="3104026" y="1192176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COL4A5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17" name="CuadroTexto 17"/>
            <p:cNvSpPr txBox="1"/>
            <p:nvPr/>
          </p:nvSpPr>
          <p:spPr>
            <a:xfrm>
              <a:off x="3902680" y="1678445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Spearman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: 0.439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980623" y="4996882"/>
            <a:ext cx="1499441" cy="1304621"/>
            <a:chOff x="4980623" y="896201"/>
            <a:chExt cx="1499441" cy="130462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200" y="896201"/>
              <a:ext cx="1079781" cy="107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uadroTexto 15"/>
            <p:cNvSpPr txBox="1"/>
            <p:nvPr/>
          </p:nvSpPr>
          <p:spPr>
            <a:xfrm>
              <a:off x="5373216" y="1985378"/>
              <a:ext cx="1070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LAMP2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 (log2)</a:t>
              </a:r>
            </a:p>
          </p:txBody>
        </p:sp>
        <p:sp>
          <p:nvSpPr>
            <p:cNvPr id="20" name="CuadroTexto 16"/>
            <p:cNvSpPr txBox="1"/>
            <p:nvPr/>
          </p:nvSpPr>
          <p:spPr>
            <a:xfrm rot="16200000">
              <a:off x="4685695" y="1215480"/>
              <a:ext cx="8052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FN1 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(log2)</a:t>
              </a:r>
            </a:p>
          </p:txBody>
        </p:sp>
        <p:sp>
          <p:nvSpPr>
            <p:cNvPr id="21" name="CuadroTexto 17"/>
            <p:cNvSpPr txBox="1"/>
            <p:nvPr/>
          </p:nvSpPr>
          <p:spPr>
            <a:xfrm>
              <a:off x="5373216" y="1725665"/>
              <a:ext cx="11068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Spearman</a:t>
              </a:r>
              <a:r>
                <a:rPr lang="es-ES_tradnl" sz="800" dirty="0">
                  <a:latin typeface="Arial" panose="020B0604020202020204" pitchFamily="34" charset="0"/>
                  <a:cs typeface="Arial" panose="020B0604020202020204" pitchFamily="34" charset="0"/>
                </a:rPr>
                <a:t>: 0.333</a:t>
              </a:r>
            </a:p>
          </p:txBody>
        </p:sp>
      </p:grpSp>
      <p:sp>
        <p:nvSpPr>
          <p:cNvPr id="24" name="7 CuadroTexto">
            <a:extLst>
              <a:ext uri="{FF2B5EF4-FFF2-40B4-BE49-F238E27FC236}">
                <a16:creationId xmlns:a16="http://schemas.microsoft.com/office/drawing/2014/main" id="{FA8D50DD-9732-AC45-A89B-2EB584F1A6CD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7.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D5F0C78-3CEC-104E-BF73-A70CF57FE158}"/>
              </a:ext>
            </a:extLst>
          </p:cNvPr>
          <p:cNvGrpSpPr/>
          <p:nvPr/>
        </p:nvGrpSpPr>
        <p:grpSpPr>
          <a:xfrm>
            <a:off x="1380321" y="1472293"/>
            <a:ext cx="3776871" cy="2276475"/>
            <a:chOff x="583206" y="2944001"/>
            <a:chExt cx="3776871" cy="2276475"/>
          </a:xfrm>
        </p:grpSpPr>
        <p:graphicFrame>
          <p:nvGraphicFramePr>
            <p:cNvPr id="26" name="Objeto 25">
              <a:extLst>
                <a:ext uri="{FF2B5EF4-FFF2-40B4-BE49-F238E27FC236}">
                  <a16:creationId xmlns:a16="http://schemas.microsoft.com/office/drawing/2014/main" id="{38F8384A-F5C6-9E46-BE87-B0A7B3464E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7200942"/>
                </p:ext>
              </p:extLst>
            </p:nvPr>
          </p:nvGraphicFramePr>
          <p:xfrm>
            <a:off x="583206" y="2944001"/>
            <a:ext cx="3633787" cy="227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Prism 8" r:id="rId7" imgW="3634490" imgH="2276174" progId="Prism8.Document">
                    <p:embed/>
                  </p:oleObj>
                </mc:Choice>
                <mc:Fallback>
                  <p:oleObj name="Prism 8" r:id="rId7" imgW="3634490" imgH="2276174" progId="Prism8.Document">
                    <p:embed/>
                    <p:pic>
                      <p:nvPicPr>
                        <p:cNvPr id="3" name="Objeto 2">
                          <a:extLst>
                            <a:ext uri="{FF2B5EF4-FFF2-40B4-BE49-F238E27FC236}">
                              <a16:creationId xmlns:a16="http://schemas.microsoft.com/office/drawing/2014/main" id="{F44BBEE2-F825-431A-B58C-85C52A4C1D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3206" y="2944001"/>
                          <a:ext cx="3633787" cy="227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478989D7-E61F-F644-84EA-2643ECE853A7}"/>
                </a:ext>
              </a:extLst>
            </p:cNvPr>
            <p:cNvGrpSpPr/>
            <p:nvPr/>
          </p:nvGrpSpPr>
          <p:grpSpPr>
            <a:xfrm>
              <a:off x="3798477" y="3075061"/>
              <a:ext cx="561600" cy="420480"/>
              <a:chOff x="992897" y="3523436"/>
              <a:chExt cx="561600" cy="420480"/>
            </a:xfrm>
          </p:grpSpPr>
          <p:sp>
            <p:nvSpPr>
              <p:cNvPr id="28" name="CustomShape 23">
                <a:extLst>
                  <a:ext uri="{FF2B5EF4-FFF2-40B4-BE49-F238E27FC236}">
                    <a16:creationId xmlns:a16="http://schemas.microsoft.com/office/drawing/2014/main" id="{77294A5A-CA3C-2840-940A-E7D3FDCBC5B4}"/>
                  </a:ext>
                </a:extLst>
              </p:cNvPr>
              <p:cNvSpPr/>
              <p:nvPr/>
            </p:nvSpPr>
            <p:spPr>
              <a:xfrm>
                <a:off x="992897" y="3619556"/>
                <a:ext cx="71640" cy="71640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" name="CustomShape 24">
                <a:extLst>
                  <a:ext uri="{FF2B5EF4-FFF2-40B4-BE49-F238E27FC236}">
                    <a16:creationId xmlns:a16="http://schemas.microsoft.com/office/drawing/2014/main" id="{92F381B3-FEB6-8D49-88E0-911D27CADA99}"/>
                  </a:ext>
                </a:extLst>
              </p:cNvPr>
              <p:cNvSpPr/>
              <p:nvPr/>
            </p:nvSpPr>
            <p:spPr>
              <a:xfrm>
                <a:off x="1022057" y="3523436"/>
                <a:ext cx="44100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i="1" strike="noStrike" spc="-1">
                    <a:solidFill>
                      <a:srgbClr val="000000"/>
                    </a:solidFill>
                    <a:latin typeface="Arial"/>
                  </a:rPr>
                  <a:t>pGK</a:t>
                </a:r>
                <a:endParaRPr lang="es-ES" sz="800" b="0" strike="noStrike" spc="-1">
                  <a:latin typeface="Arial"/>
                </a:endParaRPr>
              </a:p>
            </p:txBody>
          </p:sp>
          <p:sp>
            <p:nvSpPr>
              <p:cNvPr id="30" name="CustomShape 25">
                <a:extLst>
                  <a:ext uri="{FF2B5EF4-FFF2-40B4-BE49-F238E27FC236}">
                    <a16:creationId xmlns:a16="http://schemas.microsoft.com/office/drawing/2014/main" id="{0A267795-74EB-6C4D-A72D-D78D6B1C3211}"/>
                  </a:ext>
                </a:extLst>
              </p:cNvPr>
              <p:cNvSpPr/>
              <p:nvPr/>
            </p:nvSpPr>
            <p:spPr>
              <a:xfrm>
                <a:off x="992897" y="3811436"/>
                <a:ext cx="71640" cy="71640"/>
              </a:xfrm>
              <a:prstGeom prst="rect">
                <a:avLst/>
              </a:prstGeom>
              <a:solidFill>
                <a:srgbClr val="59BD59"/>
              </a:solidFill>
              <a:ln w="3175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" name="CustomShape 26">
                <a:extLst>
                  <a:ext uri="{FF2B5EF4-FFF2-40B4-BE49-F238E27FC236}">
                    <a16:creationId xmlns:a16="http://schemas.microsoft.com/office/drawing/2014/main" id="{447E8AD9-0F69-254D-ACE9-442F5B143E58}"/>
                  </a:ext>
                </a:extLst>
              </p:cNvPr>
              <p:cNvSpPr/>
              <p:nvPr/>
            </p:nvSpPr>
            <p:spPr>
              <a:xfrm>
                <a:off x="1022057" y="3731876"/>
                <a:ext cx="532440" cy="21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s-ES" sz="800" b="0" i="1" strike="noStrike" spc="-1" dirty="0">
                    <a:solidFill>
                      <a:srgbClr val="000000"/>
                    </a:solidFill>
                    <a:latin typeface="Arial"/>
                  </a:rPr>
                  <a:t>shL2A</a:t>
                </a:r>
                <a:endParaRPr lang="es-ES" sz="800" b="0" strike="noStrike" spc="-1" dirty="0">
                  <a:latin typeface="Arial"/>
                </a:endParaRPr>
              </a:p>
            </p:txBody>
          </p:sp>
        </p:grpSp>
      </p:grpSp>
      <p:sp>
        <p:nvSpPr>
          <p:cNvPr id="32" name="CustomShape 22">
            <a:extLst>
              <a:ext uri="{FF2B5EF4-FFF2-40B4-BE49-F238E27FC236}">
                <a16:creationId xmlns:a16="http://schemas.microsoft.com/office/drawing/2014/main" id="{77930599-3895-4543-931B-D3577B3A9731}"/>
              </a:ext>
            </a:extLst>
          </p:cNvPr>
          <p:cNvSpPr/>
          <p:nvPr/>
        </p:nvSpPr>
        <p:spPr>
          <a:xfrm>
            <a:off x="2883837" y="1231629"/>
            <a:ext cx="647640" cy="2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0" strike="noStrike" spc="-1" dirty="0">
                <a:latin typeface="Arial"/>
              </a:rPr>
              <a:t>GNS179</a:t>
            </a:r>
          </a:p>
        </p:txBody>
      </p:sp>
      <p:sp>
        <p:nvSpPr>
          <p:cNvPr id="33" name="3 CuadroTexto">
            <a:extLst>
              <a:ext uri="{FF2B5EF4-FFF2-40B4-BE49-F238E27FC236}">
                <a16:creationId xmlns:a16="http://schemas.microsoft.com/office/drawing/2014/main" id="{62A11CD7-1B5F-3146-8EDF-5A920260F993}"/>
              </a:ext>
            </a:extLst>
          </p:cNvPr>
          <p:cNvSpPr txBox="1"/>
          <p:nvPr/>
        </p:nvSpPr>
        <p:spPr>
          <a:xfrm>
            <a:off x="1227221" y="971551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 CuadroTexto">
            <a:extLst>
              <a:ext uri="{FF2B5EF4-FFF2-40B4-BE49-F238E27FC236}">
                <a16:creationId xmlns:a16="http://schemas.microsoft.com/office/drawing/2014/main" id="{6D9C2041-1A15-D341-BE83-C6741B8D0D81}"/>
              </a:ext>
            </a:extLst>
          </p:cNvPr>
          <p:cNvSpPr txBox="1"/>
          <p:nvPr/>
        </p:nvSpPr>
        <p:spPr>
          <a:xfrm>
            <a:off x="567871" y="4237196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22 CuadroTexto">
            <a:extLst>
              <a:ext uri="{FF2B5EF4-FFF2-40B4-BE49-F238E27FC236}">
                <a16:creationId xmlns:a16="http://schemas.microsoft.com/office/drawing/2014/main" id="{3B151925-D78C-214D-8FAB-B3ED2AF795F1}"/>
              </a:ext>
            </a:extLst>
          </p:cNvPr>
          <p:cNvSpPr txBox="1"/>
          <p:nvPr/>
        </p:nvSpPr>
        <p:spPr>
          <a:xfrm>
            <a:off x="116632" y="7255159"/>
            <a:ext cx="653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Supp. Fig. 7.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LAMP2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positively correlates with ECM interaction markers.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900" b="1" dirty="0">
                <a:latin typeface="Arial"/>
                <a:cs typeface="Arial"/>
              </a:rPr>
              <a:t>(A)</a:t>
            </a:r>
            <a:r>
              <a:rPr lang="en-US" sz="900" dirty="0">
                <a:latin typeface="Arial"/>
                <a:cs typeface="Arial"/>
              </a:rPr>
              <a:t> Relative quantification of indicated genes in </a:t>
            </a:r>
            <a:r>
              <a:rPr lang="en-US" sz="900" i="1" dirty="0" err="1">
                <a:latin typeface="Arial"/>
                <a:cs typeface="Arial"/>
              </a:rPr>
              <a:t>pGK</a:t>
            </a:r>
            <a:r>
              <a:rPr lang="en-US" sz="900" i="1" dirty="0">
                <a:latin typeface="Arial"/>
                <a:cs typeface="Arial"/>
              </a:rPr>
              <a:t> vs shL2A</a:t>
            </a:r>
            <a:r>
              <a:rPr lang="en-US" sz="900" dirty="0">
                <a:latin typeface="Arial"/>
                <a:cs typeface="Arial"/>
              </a:rPr>
              <a:t> GNS179 (n=3); </a:t>
            </a:r>
            <a:r>
              <a:rPr lang="en-US" sz="900" b="1" dirty="0">
                <a:latin typeface="Arial"/>
                <a:cs typeface="Arial"/>
              </a:rPr>
              <a:t>(B)</a:t>
            </a:r>
            <a:r>
              <a:rPr lang="en-US" sz="900" dirty="0">
                <a:latin typeface="Arial"/>
                <a:cs typeface="Arial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Association study of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LAMP2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ITGB3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(p= 3.949e-05)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LAMC1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(p= 2.826e-04)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, COL4A5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(p= 1.57e-08)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FN1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(p= 2.787e-05) in TCGA cohort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cBioPortal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for cancer genomics, https://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www.cbioportal.org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/).</a:t>
            </a:r>
          </a:p>
        </p:txBody>
      </p:sp>
    </p:spTree>
    <p:extLst>
      <p:ext uri="{BB962C8B-B14F-4D97-AF65-F5344CB8AC3E}">
        <p14:creationId xmlns:p14="http://schemas.microsoft.com/office/powerpoint/2010/main" val="201828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3 CuadroTexto"/>
          <p:cNvSpPr txBox="1"/>
          <p:nvPr/>
        </p:nvSpPr>
        <p:spPr>
          <a:xfrm>
            <a:off x="91280" y="168391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3 CuadroTexto"/>
          <p:cNvSpPr txBox="1"/>
          <p:nvPr/>
        </p:nvSpPr>
        <p:spPr>
          <a:xfrm>
            <a:off x="3545724" y="148061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3153" r="33405" b="3153"/>
          <a:stretch/>
        </p:blipFill>
        <p:spPr bwMode="auto">
          <a:xfrm>
            <a:off x="434030" y="700538"/>
            <a:ext cx="28622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3 CuadroTexto"/>
          <p:cNvSpPr txBox="1"/>
          <p:nvPr/>
        </p:nvSpPr>
        <p:spPr>
          <a:xfrm>
            <a:off x="260648" y="3440832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25189" y="3800872"/>
            <a:ext cx="2763295" cy="2426433"/>
            <a:chOff x="2276872" y="3800872"/>
            <a:chExt cx="2763295" cy="242643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6" t="3012" r="34539" b="3012"/>
            <a:stretch/>
          </p:blipFill>
          <p:spPr bwMode="auto">
            <a:xfrm>
              <a:off x="2276872" y="3800872"/>
              <a:ext cx="2763295" cy="242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168 Rectángulo">
              <a:extLst>
                <a:ext uri="{FF2B5EF4-FFF2-40B4-BE49-F238E27FC236}">
                  <a16:creationId xmlns:a16="http://schemas.microsoft.com/office/drawing/2014/main" id="{4E74FD04-9C3C-BA4D-B399-9117625EAC91}"/>
                </a:ext>
              </a:extLst>
            </p:cNvPr>
            <p:cNvSpPr/>
            <p:nvPr/>
          </p:nvSpPr>
          <p:spPr>
            <a:xfrm>
              <a:off x="2938869" y="4026583"/>
              <a:ext cx="72000" cy="7200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2" name="169 CuadroTexto">
              <a:extLst>
                <a:ext uri="{FF2B5EF4-FFF2-40B4-BE49-F238E27FC236}">
                  <a16:creationId xmlns:a16="http://schemas.microsoft.com/office/drawing/2014/main" id="{D27C00B0-147A-1548-A217-6CF653E2DD8E}"/>
                </a:ext>
              </a:extLst>
            </p:cNvPr>
            <p:cNvSpPr txBox="1"/>
            <p:nvPr/>
          </p:nvSpPr>
          <p:spPr>
            <a:xfrm>
              <a:off x="2968109" y="3930449"/>
              <a:ext cx="4412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pGK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170 Rectángulo">
              <a:extLst>
                <a:ext uri="{FF2B5EF4-FFF2-40B4-BE49-F238E27FC236}">
                  <a16:creationId xmlns:a16="http://schemas.microsoft.com/office/drawing/2014/main" id="{A88DE1DC-BF66-C247-85B8-A8C363356C2A}"/>
                </a:ext>
              </a:extLst>
            </p:cNvPr>
            <p:cNvSpPr/>
            <p:nvPr/>
          </p:nvSpPr>
          <p:spPr>
            <a:xfrm>
              <a:off x="2938869" y="4218489"/>
              <a:ext cx="72000" cy="72000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4" name="171 CuadroTexto">
              <a:extLst>
                <a:ext uri="{FF2B5EF4-FFF2-40B4-BE49-F238E27FC236}">
                  <a16:creationId xmlns:a16="http://schemas.microsoft.com/office/drawing/2014/main" id="{33AE1CD5-8CC2-A84D-A44D-FBA6005EB988}"/>
                </a:ext>
              </a:extLst>
            </p:cNvPr>
            <p:cNvSpPr txBox="1"/>
            <p:nvPr/>
          </p:nvSpPr>
          <p:spPr>
            <a:xfrm>
              <a:off x="2968109" y="4139073"/>
              <a:ext cx="532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shL2A</a:t>
              </a:r>
              <a:endParaRPr lang="en-US" sz="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168 Rectángulo">
            <a:extLst>
              <a:ext uri="{FF2B5EF4-FFF2-40B4-BE49-F238E27FC236}">
                <a16:creationId xmlns:a16="http://schemas.microsoft.com/office/drawing/2014/main" id="{4E74FD04-9C3C-BA4D-B399-9117625EAC91}"/>
              </a:ext>
            </a:extLst>
          </p:cNvPr>
          <p:cNvSpPr/>
          <p:nvPr/>
        </p:nvSpPr>
        <p:spPr>
          <a:xfrm>
            <a:off x="935837" y="941268"/>
            <a:ext cx="72000" cy="720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6" name="169 CuadroTexto">
            <a:extLst>
              <a:ext uri="{FF2B5EF4-FFF2-40B4-BE49-F238E27FC236}">
                <a16:creationId xmlns:a16="http://schemas.microsoft.com/office/drawing/2014/main" id="{D27C00B0-147A-1548-A217-6CF653E2DD8E}"/>
              </a:ext>
            </a:extLst>
          </p:cNvPr>
          <p:cNvSpPr txBox="1"/>
          <p:nvPr/>
        </p:nvSpPr>
        <p:spPr>
          <a:xfrm>
            <a:off x="965077" y="845134"/>
            <a:ext cx="441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170 Rectángulo">
            <a:extLst>
              <a:ext uri="{FF2B5EF4-FFF2-40B4-BE49-F238E27FC236}">
                <a16:creationId xmlns:a16="http://schemas.microsoft.com/office/drawing/2014/main" id="{A88DE1DC-BF66-C247-85B8-A8C363356C2A}"/>
              </a:ext>
            </a:extLst>
          </p:cNvPr>
          <p:cNvSpPr/>
          <p:nvPr/>
        </p:nvSpPr>
        <p:spPr>
          <a:xfrm>
            <a:off x="935837" y="1133174"/>
            <a:ext cx="72000" cy="7200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8" name="171 CuadroTexto">
            <a:extLst>
              <a:ext uri="{FF2B5EF4-FFF2-40B4-BE49-F238E27FC236}">
                <a16:creationId xmlns:a16="http://schemas.microsoft.com/office/drawing/2014/main" id="{33AE1CD5-8CC2-A84D-A44D-FBA6005EB988}"/>
              </a:ext>
            </a:extLst>
          </p:cNvPr>
          <p:cNvSpPr txBox="1"/>
          <p:nvPr/>
        </p:nvSpPr>
        <p:spPr>
          <a:xfrm>
            <a:off x="965077" y="1053758"/>
            <a:ext cx="532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91280" y="6803687"/>
            <a:ext cx="676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Supp. Fig. 8. </a:t>
            </a:r>
            <a:r>
              <a:rPr lang="en-US" sz="900" b="1" i="1">
                <a:latin typeface="Arial" panose="020B0604020202020204" pitchFamily="34" charset="0"/>
                <a:cs typeface="Arial" panose="020B0604020202020204" pitchFamily="34" charset="0"/>
              </a:rPr>
              <a:t>LAMP2A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 knock-down alters </a:t>
            </a:r>
            <a:r>
              <a:rPr lang="en-US" sz="900" b="1" i="1">
                <a:latin typeface="Arial" panose="020B0604020202020204" pitchFamily="34" charset="0"/>
                <a:cs typeface="Arial" panose="020B0604020202020204" pitchFamily="34" charset="0"/>
              </a:rPr>
              <a:t>Cyclin A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900" b="1" i="1">
                <a:latin typeface="Arial" panose="020B0604020202020204" pitchFamily="34" charset="0"/>
                <a:cs typeface="Arial" panose="020B0604020202020204" pitchFamily="34" charset="0"/>
              </a:rPr>
              <a:t>PI3K/AKT/mTOR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pathway. </a:t>
            </a:r>
          </a:p>
          <a:p>
            <a:pPr algn="just"/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Relative mRNA expression of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PIK3CA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 mTOR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both GNS166 and U251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(n=4); 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Representative immunoblots of p-AKT and total AKT in both GNS166 and U251 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(n=3);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 (C)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PDGFRA and PTEN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and (</a:t>
            </a:r>
            <a:r>
              <a:rPr lang="en-US" sz="9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Cyclin A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mRNA expression in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both GNS166 (n=3/4) and U251 (n=4)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0" name="Group 48"/>
          <p:cNvGrpSpPr/>
          <p:nvPr/>
        </p:nvGrpSpPr>
        <p:grpSpPr>
          <a:xfrm>
            <a:off x="3898129" y="3722291"/>
            <a:ext cx="2411191" cy="2349261"/>
            <a:chOff x="4694355" y="5066640"/>
            <a:chExt cx="2411191" cy="2349261"/>
          </a:xfrm>
        </p:grpSpPr>
        <p:sp>
          <p:nvSpPr>
            <p:cNvPr id="41" name="CustomShape 49"/>
            <p:cNvSpPr/>
            <p:nvPr/>
          </p:nvSpPr>
          <p:spPr>
            <a:xfrm>
              <a:off x="5318060" y="7203861"/>
              <a:ext cx="67824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GNS166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42" name="CustomShape 50"/>
            <p:cNvSpPr/>
            <p:nvPr/>
          </p:nvSpPr>
          <p:spPr>
            <a:xfrm>
              <a:off x="5944860" y="7203861"/>
              <a:ext cx="67824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 dirty="0">
                  <a:solidFill>
                    <a:srgbClr val="000000"/>
                  </a:solidFill>
                  <a:latin typeface="Arial"/>
                </a:rPr>
                <a:t>U251</a:t>
              </a:r>
              <a:endParaRPr lang="es-ES" sz="800" b="0" strike="noStrike" spc="-1" dirty="0">
                <a:latin typeface="Arial"/>
              </a:endParaRPr>
            </a:p>
          </p:txBody>
        </p:sp>
        <p:pic>
          <p:nvPicPr>
            <p:cNvPr id="43" name="Picture 3"/>
            <p:cNvPicPr>
              <a:picLocks/>
            </p:cNvPicPr>
            <p:nvPr/>
          </p:nvPicPr>
          <p:blipFill>
            <a:blip r:embed="rId4"/>
            <a:stretch/>
          </p:blipFill>
          <p:spPr>
            <a:xfrm>
              <a:off x="5247722" y="5310653"/>
              <a:ext cx="1224000" cy="187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4" name="CustomShape 51"/>
            <p:cNvSpPr/>
            <p:nvPr/>
          </p:nvSpPr>
          <p:spPr>
            <a:xfrm>
              <a:off x="6534226" y="5393520"/>
              <a:ext cx="71640" cy="7164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CustomShape 52"/>
            <p:cNvSpPr/>
            <p:nvPr/>
          </p:nvSpPr>
          <p:spPr>
            <a:xfrm>
              <a:off x="6573106" y="5297400"/>
              <a:ext cx="4410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</a:rPr>
                <a:t>pGK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46" name="CustomShape 53"/>
            <p:cNvSpPr/>
            <p:nvPr/>
          </p:nvSpPr>
          <p:spPr>
            <a:xfrm>
              <a:off x="6534226" y="5585400"/>
              <a:ext cx="71640" cy="71640"/>
            </a:xfrm>
            <a:prstGeom prst="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" name="CustomShape 54"/>
            <p:cNvSpPr/>
            <p:nvPr/>
          </p:nvSpPr>
          <p:spPr>
            <a:xfrm>
              <a:off x="6573106" y="5506200"/>
              <a:ext cx="53244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</a:rPr>
                <a:t>shL2A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61" name="CustomShape 55"/>
            <p:cNvSpPr/>
            <p:nvPr/>
          </p:nvSpPr>
          <p:spPr>
            <a:xfrm rot="16200000">
              <a:off x="4111515" y="6014780"/>
              <a:ext cx="137772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_tradnl" sz="800" b="0" i="1" strike="noStrike" spc="-1" dirty="0" err="1">
                  <a:solidFill>
                    <a:srgbClr val="000000"/>
                  </a:solidFill>
                  <a:latin typeface="Arial"/>
                </a:rPr>
                <a:t>Cyclin</a:t>
              </a:r>
              <a:r>
                <a:rPr lang="es-ES_tradnl" sz="800" b="0" i="1" strike="noStrike" spc="-1" dirty="0">
                  <a:solidFill>
                    <a:srgbClr val="000000"/>
                  </a:solidFill>
                  <a:latin typeface="Arial"/>
                </a:rPr>
                <a:t> A</a:t>
              </a:r>
              <a:r>
                <a:rPr lang="es-ES_tradnl" sz="800" b="0" strike="noStrike" spc="-1" dirty="0">
                  <a:solidFill>
                    <a:srgbClr val="000000"/>
                  </a:solidFill>
                  <a:latin typeface="Arial"/>
                </a:rPr>
                <a:t> (</a:t>
              </a:r>
              <a:r>
                <a:rPr lang="es-ES_tradnl" sz="800" b="0" strike="noStrike" spc="-1" dirty="0" err="1">
                  <a:solidFill>
                    <a:srgbClr val="000000"/>
                  </a:solidFill>
                  <a:latin typeface="Arial"/>
                </a:rPr>
                <a:t>fold</a:t>
              </a:r>
              <a:r>
                <a:rPr lang="es-ES_tradnl" sz="8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800" b="0" strike="noStrike" spc="-1" dirty="0" err="1">
                  <a:solidFill>
                    <a:srgbClr val="000000"/>
                  </a:solidFill>
                  <a:latin typeface="Arial"/>
                </a:rPr>
                <a:t>change</a:t>
              </a:r>
              <a:r>
                <a:rPr lang="es-ES_tradnl" sz="800" b="0" strike="noStrike" spc="-1" dirty="0">
                  <a:solidFill>
                    <a:srgbClr val="000000"/>
                  </a:solidFill>
                  <a:latin typeface="Arial"/>
                </a:rPr>
                <a:t>)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62" name="CustomShape 56"/>
            <p:cNvSpPr/>
            <p:nvPr/>
          </p:nvSpPr>
          <p:spPr>
            <a:xfrm>
              <a:off x="4962600" y="7043940"/>
              <a:ext cx="32148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s-ES_tradnl" sz="800" b="0" strike="noStrike" spc="-1" dirty="0">
                  <a:solidFill>
                    <a:srgbClr val="000000"/>
                  </a:solidFill>
                  <a:latin typeface="Arial"/>
                </a:rPr>
                <a:t>0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64" name="CustomShape 57"/>
            <p:cNvSpPr/>
            <p:nvPr/>
          </p:nvSpPr>
          <p:spPr>
            <a:xfrm>
              <a:off x="4909680" y="6438120"/>
              <a:ext cx="3744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s-ES_tradnl" sz="800" b="0" strike="noStrike" spc="-1">
                  <a:solidFill>
                    <a:srgbClr val="000000"/>
                  </a:solidFill>
                  <a:latin typeface="Arial"/>
                </a:rPr>
                <a:t>0.5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65" name="CustomShape 58"/>
            <p:cNvSpPr/>
            <p:nvPr/>
          </p:nvSpPr>
          <p:spPr>
            <a:xfrm>
              <a:off x="4909680" y="5823940"/>
              <a:ext cx="3744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s-ES_tradnl" sz="800" b="0" strike="noStrike" spc="-1" dirty="0">
                  <a:solidFill>
                    <a:srgbClr val="000000"/>
                  </a:solidFill>
                  <a:latin typeface="Arial"/>
                </a:rPr>
                <a:t>1.0</a:t>
              </a:r>
              <a:endParaRPr lang="es-ES" sz="800" b="0" strike="noStrike" spc="-1" dirty="0">
                <a:latin typeface="Arial"/>
              </a:endParaRPr>
            </a:p>
          </p:txBody>
        </p:sp>
        <p:sp>
          <p:nvSpPr>
            <p:cNvPr id="66" name="CustomShape 59"/>
            <p:cNvSpPr/>
            <p:nvPr/>
          </p:nvSpPr>
          <p:spPr>
            <a:xfrm>
              <a:off x="4909680" y="5219900"/>
              <a:ext cx="37440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s-ES_tradnl" sz="800" b="0" strike="noStrike" spc="-1" dirty="0">
                  <a:solidFill>
                    <a:srgbClr val="000000"/>
                  </a:solidFill>
                  <a:latin typeface="Arial"/>
                </a:rPr>
                <a:t>1.5</a:t>
              </a:r>
              <a:endParaRPr lang="es-ES" sz="800" b="0" strike="noStrike" spc="-1" dirty="0">
                <a:latin typeface="Arial"/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5490720" y="5240160"/>
              <a:ext cx="180000" cy="62640"/>
              <a:chOff x="5490720" y="5240160"/>
              <a:chExt cx="180000" cy="62640"/>
            </a:xfrm>
          </p:grpSpPr>
          <p:sp>
            <p:nvSpPr>
              <p:cNvPr id="74" name="Line 61"/>
              <p:cNvSpPr/>
              <p:nvPr/>
            </p:nvSpPr>
            <p:spPr>
              <a:xfrm>
                <a:off x="5490720" y="5241960"/>
                <a:ext cx="179280" cy="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5" name="Line 62"/>
              <p:cNvSpPr/>
              <p:nvPr/>
            </p:nvSpPr>
            <p:spPr>
              <a:xfrm>
                <a:off x="5490720" y="5240880"/>
                <a:ext cx="0" cy="6192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6" name="Line 63"/>
              <p:cNvSpPr/>
              <p:nvPr/>
            </p:nvSpPr>
            <p:spPr>
              <a:xfrm>
                <a:off x="5670720" y="5240160"/>
                <a:ext cx="0" cy="6192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68" name="CustomShape 64"/>
            <p:cNvSpPr/>
            <p:nvPr/>
          </p:nvSpPr>
          <p:spPr>
            <a:xfrm>
              <a:off x="5452200" y="5066640"/>
              <a:ext cx="31608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**</a:t>
              </a:r>
              <a:endParaRPr lang="es-ES" sz="800" b="0" strike="noStrike" spc="-1">
                <a:latin typeface="Arial"/>
              </a:endParaRPr>
            </a:p>
          </p:txBody>
        </p:sp>
        <p:grpSp>
          <p:nvGrpSpPr>
            <p:cNvPr id="69" name="Group 65"/>
            <p:cNvGrpSpPr/>
            <p:nvPr/>
          </p:nvGrpSpPr>
          <p:grpSpPr>
            <a:xfrm>
              <a:off x="6037080" y="5240160"/>
              <a:ext cx="180000" cy="62640"/>
              <a:chOff x="6037080" y="5240160"/>
              <a:chExt cx="180000" cy="62640"/>
            </a:xfrm>
          </p:grpSpPr>
          <p:sp>
            <p:nvSpPr>
              <p:cNvPr id="71" name="Line 66"/>
              <p:cNvSpPr/>
              <p:nvPr/>
            </p:nvSpPr>
            <p:spPr>
              <a:xfrm>
                <a:off x="6037080" y="5241960"/>
                <a:ext cx="179280" cy="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2" name="Line 67"/>
              <p:cNvSpPr/>
              <p:nvPr/>
            </p:nvSpPr>
            <p:spPr>
              <a:xfrm>
                <a:off x="6037080" y="5240880"/>
                <a:ext cx="0" cy="6192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3" name="Line 68"/>
              <p:cNvSpPr/>
              <p:nvPr/>
            </p:nvSpPr>
            <p:spPr>
              <a:xfrm>
                <a:off x="6217080" y="5240160"/>
                <a:ext cx="0" cy="6192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70" name="CustomShape 69"/>
            <p:cNvSpPr/>
            <p:nvPr/>
          </p:nvSpPr>
          <p:spPr>
            <a:xfrm>
              <a:off x="5998560" y="5066640"/>
              <a:ext cx="316080" cy="21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</a:rPr>
                <a:t>**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77" name="3 CuadroTexto"/>
          <p:cNvSpPr txBox="1"/>
          <p:nvPr/>
        </p:nvSpPr>
        <p:spPr>
          <a:xfrm>
            <a:off x="3545724" y="3407233"/>
            <a:ext cx="40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7 CuadroTexto">
            <a:extLst>
              <a:ext uri="{FF2B5EF4-FFF2-40B4-BE49-F238E27FC236}">
                <a16:creationId xmlns:a16="http://schemas.microsoft.com/office/drawing/2014/main" id="{C3492867-D3B7-1642-A0A0-23DCDE4704DB}"/>
              </a:ext>
            </a:extLst>
          </p:cNvPr>
          <p:cNvSpPr txBox="1"/>
          <p:nvPr/>
        </p:nvSpPr>
        <p:spPr>
          <a:xfrm>
            <a:off x="4493787" y="9489504"/>
            <a:ext cx="2157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Supp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. Figure 8.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 Auzmendi-Iriarte, et. al.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185 CuadroTexto">
            <a:extLst>
              <a:ext uri="{FF2B5EF4-FFF2-40B4-BE49-F238E27FC236}">
                <a16:creationId xmlns:a16="http://schemas.microsoft.com/office/drawing/2014/main" id="{B6D3186A-BDEF-AD4C-8109-6B762B7BFE6F}"/>
              </a:ext>
            </a:extLst>
          </p:cNvPr>
          <p:cNvSpPr txBox="1"/>
          <p:nvPr/>
        </p:nvSpPr>
        <p:spPr>
          <a:xfrm rot="18094071">
            <a:off x="4736067" y="1307424"/>
            <a:ext cx="56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185 CuadroTexto">
            <a:extLst>
              <a:ext uri="{FF2B5EF4-FFF2-40B4-BE49-F238E27FC236}">
                <a16:creationId xmlns:a16="http://schemas.microsoft.com/office/drawing/2014/main" id="{160BC7FD-C530-EB4E-B18D-2376E0AFE5FF}"/>
              </a:ext>
            </a:extLst>
          </p:cNvPr>
          <p:cNvSpPr txBox="1"/>
          <p:nvPr/>
        </p:nvSpPr>
        <p:spPr>
          <a:xfrm rot="18094071">
            <a:off x="4418237" y="1307424"/>
            <a:ext cx="56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49 Conector recto">
            <a:extLst>
              <a:ext uri="{FF2B5EF4-FFF2-40B4-BE49-F238E27FC236}">
                <a16:creationId xmlns:a16="http://schemas.microsoft.com/office/drawing/2014/main" id="{A666EDB1-D87D-C64E-9FE8-0EADF5722586}"/>
              </a:ext>
            </a:extLst>
          </p:cNvPr>
          <p:cNvCxnSpPr/>
          <p:nvPr/>
        </p:nvCxnSpPr>
        <p:spPr>
          <a:xfrm>
            <a:off x="4572962" y="1280592"/>
            <a:ext cx="4703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>
            <a:extLst>
              <a:ext uri="{FF2B5EF4-FFF2-40B4-BE49-F238E27FC236}">
                <a16:creationId xmlns:a16="http://schemas.microsoft.com/office/drawing/2014/main" id="{FEC016C0-EA00-2642-9F6F-5BCD39827648}"/>
              </a:ext>
            </a:extLst>
          </p:cNvPr>
          <p:cNvSpPr txBox="1"/>
          <p:nvPr/>
        </p:nvSpPr>
        <p:spPr>
          <a:xfrm>
            <a:off x="4525768" y="1065148"/>
            <a:ext cx="719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GNS166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185 CuadroTexto">
            <a:extLst>
              <a:ext uri="{FF2B5EF4-FFF2-40B4-BE49-F238E27FC236}">
                <a16:creationId xmlns:a16="http://schemas.microsoft.com/office/drawing/2014/main" id="{440DD7DA-E237-DE49-AE78-F1C63E58DEE2}"/>
              </a:ext>
            </a:extLst>
          </p:cNvPr>
          <p:cNvSpPr txBox="1"/>
          <p:nvPr/>
        </p:nvSpPr>
        <p:spPr>
          <a:xfrm rot="18094071">
            <a:off x="5466092" y="1307424"/>
            <a:ext cx="56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>
                <a:latin typeface="Arial" panose="020B0604020202020204" pitchFamily="34" charset="0"/>
                <a:cs typeface="Arial" panose="020B0604020202020204" pitchFamily="34" charset="0"/>
              </a:rPr>
              <a:t>shL2A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185 CuadroTexto">
            <a:extLst>
              <a:ext uri="{FF2B5EF4-FFF2-40B4-BE49-F238E27FC236}">
                <a16:creationId xmlns:a16="http://schemas.microsoft.com/office/drawing/2014/main" id="{2E79A78D-5193-C343-BB68-FF31B45020EE}"/>
              </a:ext>
            </a:extLst>
          </p:cNvPr>
          <p:cNvSpPr txBox="1"/>
          <p:nvPr/>
        </p:nvSpPr>
        <p:spPr>
          <a:xfrm rot="18094071">
            <a:off x="5142916" y="1307424"/>
            <a:ext cx="56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pGK</a:t>
            </a: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53 Conector recto">
            <a:extLst>
              <a:ext uri="{FF2B5EF4-FFF2-40B4-BE49-F238E27FC236}">
                <a16:creationId xmlns:a16="http://schemas.microsoft.com/office/drawing/2014/main" id="{4837C1AF-1367-0B44-9F78-22BCE529BF37}"/>
              </a:ext>
            </a:extLst>
          </p:cNvPr>
          <p:cNvCxnSpPr/>
          <p:nvPr/>
        </p:nvCxnSpPr>
        <p:spPr>
          <a:xfrm>
            <a:off x="5312155" y="1280592"/>
            <a:ext cx="4703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>
            <a:extLst>
              <a:ext uri="{FF2B5EF4-FFF2-40B4-BE49-F238E27FC236}">
                <a16:creationId xmlns:a16="http://schemas.microsoft.com/office/drawing/2014/main" id="{AB66F941-5BA0-9141-9EFD-7A531D377809}"/>
              </a:ext>
            </a:extLst>
          </p:cNvPr>
          <p:cNvSpPr txBox="1"/>
          <p:nvPr/>
        </p:nvSpPr>
        <p:spPr>
          <a:xfrm>
            <a:off x="5361213" y="1065148"/>
            <a:ext cx="719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U251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12 CuadroTexto">
            <a:extLst>
              <a:ext uri="{FF2B5EF4-FFF2-40B4-BE49-F238E27FC236}">
                <a16:creationId xmlns:a16="http://schemas.microsoft.com/office/drawing/2014/main" id="{7CAD6DBD-E2C3-5C4F-A8C3-3C34E1C0EAB3}"/>
              </a:ext>
            </a:extLst>
          </p:cNvPr>
          <p:cNvSpPr txBox="1"/>
          <p:nvPr/>
        </p:nvSpPr>
        <p:spPr>
          <a:xfrm>
            <a:off x="3632071" y="1729825"/>
            <a:ext cx="634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p-AKT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12 CuadroTexto">
            <a:extLst>
              <a:ext uri="{FF2B5EF4-FFF2-40B4-BE49-F238E27FC236}">
                <a16:creationId xmlns:a16="http://schemas.microsoft.com/office/drawing/2014/main" id="{8EF1E64A-517B-9B41-834F-686E9D0D7EF7}"/>
              </a:ext>
            </a:extLst>
          </p:cNvPr>
          <p:cNvSpPr txBox="1"/>
          <p:nvPr/>
        </p:nvSpPr>
        <p:spPr>
          <a:xfrm>
            <a:off x="3632071" y="2045616"/>
            <a:ext cx="634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AKT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12 CuadroTexto">
            <a:extLst>
              <a:ext uri="{FF2B5EF4-FFF2-40B4-BE49-F238E27FC236}">
                <a16:creationId xmlns:a16="http://schemas.microsoft.com/office/drawing/2014/main" id="{18B10598-3157-7F45-98F1-5A6C37903637}"/>
              </a:ext>
            </a:extLst>
          </p:cNvPr>
          <p:cNvSpPr txBox="1"/>
          <p:nvPr/>
        </p:nvSpPr>
        <p:spPr>
          <a:xfrm>
            <a:off x="3655661" y="2397938"/>
            <a:ext cx="634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4">
            <a:extLst>
              <a:ext uri="{FF2B5EF4-FFF2-40B4-BE49-F238E27FC236}">
                <a16:creationId xmlns:a16="http://schemas.microsoft.com/office/drawing/2014/main" id="{7C4B88B7-FC3F-B446-998F-0ACC3F99BFD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11" y="2374696"/>
            <a:ext cx="612000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0" name="188 Conector recto">
            <a:extLst>
              <a:ext uri="{FF2B5EF4-FFF2-40B4-BE49-F238E27FC236}">
                <a16:creationId xmlns:a16="http://schemas.microsoft.com/office/drawing/2014/main" id="{AA78C765-ABC7-2A4F-88CA-708DB7D6D4A4}"/>
              </a:ext>
            </a:extLst>
          </p:cNvPr>
          <p:cNvCxnSpPr/>
          <p:nvPr/>
        </p:nvCxnSpPr>
        <p:spPr>
          <a:xfrm>
            <a:off x="5914326" y="2585169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189 CuadroTexto">
            <a:extLst>
              <a:ext uri="{FF2B5EF4-FFF2-40B4-BE49-F238E27FC236}">
                <a16:creationId xmlns:a16="http://schemas.microsoft.com/office/drawing/2014/main" id="{BE19E9EA-7822-C949-B364-121B363173E3}"/>
              </a:ext>
            </a:extLst>
          </p:cNvPr>
          <p:cNvSpPr txBox="1"/>
          <p:nvPr/>
        </p:nvSpPr>
        <p:spPr>
          <a:xfrm>
            <a:off x="6061651" y="2470247"/>
            <a:ext cx="82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188 Conector recto">
            <a:extLst>
              <a:ext uri="{FF2B5EF4-FFF2-40B4-BE49-F238E27FC236}">
                <a16:creationId xmlns:a16="http://schemas.microsoft.com/office/drawing/2014/main" id="{527DC202-0FAD-F94E-8918-ABA02FD04F3D}"/>
              </a:ext>
            </a:extLst>
          </p:cNvPr>
          <p:cNvCxnSpPr/>
          <p:nvPr/>
        </p:nvCxnSpPr>
        <p:spPr>
          <a:xfrm>
            <a:off x="5919366" y="2252974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189 CuadroTexto">
            <a:extLst>
              <a:ext uri="{FF2B5EF4-FFF2-40B4-BE49-F238E27FC236}">
                <a16:creationId xmlns:a16="http://schemas.microsoft.com/office/drawing/2014/main" id="{E38EAEC5-29C8-3644-99C3-A96F3B1E6D79}"/>
              </a:ext>
            </a:extLst>
          </p:cNvPr>
          <p:cNvSpPr txBox="1"/>
          <p:nvPr/>
        </p:nvSpPr>
        <p:spPr>
          <a:xfrm>
            <a:off x="6066691" y="2138052"/>
            <a:ext cx="82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188 Conector recto">
            <a:extLst>
              <a:ext uri="{FF2B5EF4-FFF2-40B4-BE49-F238E27FC236}">
                <a16:creationId xmlns:a16="http://schemas.microsoft.com/office/drawing/2014/main" id="{090F3DD2-13B8-044E-A2DB-E06100926C22}"/>
              </a:ext>
            </a:extLst>
          </p:cNvPr>
          <p:cNvCxnSpPr/>
          <p:nvPr/>
        </p:nvCxnSpPr>
        <p:spPr>
          <a:xfrm>
            <a:off x="5924406" y="1913596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189 CuadroTexto">
            <a:extLst>
              <a:ext uri="{FF2B5EF4-FFF2-40B4-BE49-F238E27FC236}">
                <a16:creationId xmlns:a16="http://schemas.microsoft.com/office/drawing/2014/main" id="{EB3A5D75-D705-A54C-8D99-CC9DB1F09507}"/>
              </a:ext>
            </a:extLst>
          </p:cNvPr>
          <p:cNvSpPr txBox="1"/>
          <p:nvPr/>
        </p:nvSpPr>
        <p:spPr>
          <a:xfrm>
            <a:off x="6071731" y="1798674"/>
            <a:ext cx="828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4">
            <a:extLst>
              <a:ext uri="{FF2B5EF4-FFF2-40B4-BE49-F238E27FC236}">
                <a16:creationId xmlns:a16="http://schemas.microsoft.com/office/drawing/2014/main" id="{B0A8023E-EE52-5445-975E-93430FB05990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2"/>
          <a:stretch/>
        </p:blipFill>
        <p:spPr bwMode="auto">
          <a:xfrm>
            <a:off x="5235788" y="1672674"/>
            <a:ext cx="612000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8F970029-BC12-9442-A4CC-FAE3777BB2E7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4" b="1802"/>
          <a:stretch/>
        </p:blipFill>
        <p:spPr bwMode="auto">
          <a:xfrm>
            <a:off x="5235788" y="2026566"/>
            <a:ext cx="612000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" name="Picture 3">
            <a:extLst>
              <a:ext uri="{FF2B5EF4-FFF2-40B4-BE49-F238E27FC236}">
                <a16:creationId xmlns:a16="http://schemas.microsoft.com/office/drawing/2014/main" id="{7F1BEA41-AD49-9B44-A83D-7D00B9A8B9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64" b="4106"/>
          <a:stretch/>
        </p:blipFill>
        <p:spPr bwMode="auto">
          <a:xfrm>
            <a:off x="5235788" y="2374696"/>
            <a:ext cx="612000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E5B3AE34-B164-2B4A-AC05-098E234A97A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11" y="2026566"/>
            <a:ext cx="612000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8" name="Picture 3">
            <a:extLst>
              <a:ext uri="{FF2B5EF4-FFF2-40B4-BE49-F238E27FC236}">
                <a16:creationId xmlns:a16="http://schemas.microsoft.com/office/drawing/2014/main" id="{DFA8FC73-16D8-4248-A21F-F3E439D22091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30" y="1672674"/>
            <a:ext cx="612000" cy="2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68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12862</TotalTime>
  <Words>1648</Words>
  <Application>Microsoft Macintosh PowerPoint</Application>
  <PresentationFormat>A4 (210 x 297 mm)</PresentationFormat>
  <Paragraphs>265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Tema de Office</vt:lpstr>
      <vt:lpstr>Prism 8</vt:lpstr>
      <vt:lpstr>Prism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Six-1</dc:title>
  <dc:creator>JAIONE AUZMENDI IRIARTE</dc:creator>
  <cp:lastModifiedBy>Usuario de Microsoft Office</cp:lastModifiedBy>
  <cp:revision>764</cp:revision>
  <cp:lastPrinted>2021-10-29T12:38:36Z</cp:lastPrinted>
  <dcterms:created xsi:type="dcterms:W3CDTF">2017-03-27T12:12:24Z</dcterms:created>
  <dcterms:modified xsi:type="dcterms:W3CDTF">2022-01-25T08:31:40Z</dcterms:modified>
</cp:coreProperties>
</file>