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6">
          <p15:clr>
            <a:srgbClr val="A4A3A4"/>
          </p15:clr>
        </p15:guide>
        <p15:guide id="2" pos="6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803" autoAdjust="0"/>
  </p:normalViewPr>
  <p:slideViewPr>
    <p:cSldViewPr>
      <p:cViewPr varScale="1">
        <p:scale>
          <a:sx n="63" d="100"/>
          <a:sy n="63" d="100"/>
        </p:scale>
        <p:origin x="2172" y="48"/>
      </p:cViewPr>
      <p:guideLst>
        <p:guide orient="horz" pos="4286"/>
        <p:guide pos="6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3A1D-0C21-469F-82B3-D518E5CAA707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05142-EB52-4BF0-9621-5517D7AE12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8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4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09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33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34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72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03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13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29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8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88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4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A4FB-F739-4EDC-A588-93A572A5C170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9108-FEC3-4279-A5C2-FBE7D6BDE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38094" y="-36512"/>
            <a:ext cx="417861" cy="327429"/>
          </a:xfrm>
          <a:prstGeom prst="rect">
            <a:avLst/>
          </a:prstGeom>
          <a:noFill/>
        </p:spPr>
        <p:txBody>
          <a:bodyPr wrap="square" lIns="80422" tIns="40211" rIns="80422" bIns="40211" rtlCol="0">
            <a:spAutoFit/>
          </a:bodyPr>
          <a:lstStyle/>
          <a:p>
            <a:r>
              <a:rPr lang="fr-FR" sz="1600" b="1" dirty="0" smtClean="0">
                <a:latin typeface="Arial" pitchFamily="34" charset="0"/>
                <a:cs typeface="Arial" pitchFamily="34" charset="0"/>
              </a:rPr>
              <a:t>A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8094" y="4830916"/>
            <a:ext cx="417861" cy="327429"/>
          </a:xfrm>
          <a:prstGeom prst="rect">
            <a:avLst/>
          </a:prstGeom>
          <a:noFill/>
        </p:spPr>
        <p:txBody>
          <a:bodyPr wrap="square" lIns="80422" tIns="40211" rIns="80422" bIns="40211" rtlCol="0">
            <a:spAutoFit/>
          </a:bodyPr>
          <a:lstStyle/>
          <a:p>
            <a:r>
              <a:rPr lang="fr-FR" sz="1600" b="1" dirty="0" smtClean="0">
                <a:latin typeface="Arial" pitchFamily="34" charset="0"/>
                <a:cs typeface="Arial" pitchFamily="34" charset="0"/>
              </a:rPr>
              <a:t>B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64010"/>
              </p:ext>
            </p:extLst>
          </p:nvPr>
        </p:nvGraphicFramePr>
        <p:xfrm>
          <a:off x="1143000" y="4908038"/>
          <a:ext cx="4572000" cy="6720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VEGFC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P value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M1 (%)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smtClean="0">
                          <a:latin typeface="Arial" pitchFamily="34" charset="0"/>
                          <a:cs typeface="Arial" pitchFamily="34" charset="0"/>
                        </a:rPr>
                        <a:t>13.8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24.2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0.019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84030"/>
              </p:ext>
            </p:extLst>
          </p:nvPr>
        </p:nvGraphicFramePr>
        <p:xfrm>
          <a:off x="361848" y="108526"/>
          <a:ext cx="6134304" cy="1080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33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3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35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335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444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VEGFC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fr-F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cases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Cases </a:t>
                      </a:r>
                      <a:r>
                        <a:rPr lang="fr-FR" sz="12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deceazed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Median</a:t>
                      </a:r>
                      <a:r>
                        <a:rPr lang="fr-FR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fr-FR" sz="12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survival</a:t>
                      </a:r>
                      <a:endParaRPr lang="fr-F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fr-FR" sz="12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months</a:t>
                      </a:r>
                      <a:r>
                        <a:rPr lang="fr-FR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83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415 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r>
                        <a:rPr lang="fr-F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(29.6 %)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90.4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183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42 (42.8 %)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Arial" pitchFamily="34" charset="0"/>
                          <a:cs typeface="Arial" pitchFamily="34" charset="0"/>
                        </a:rPr>
                        <a:t>62.8</a:t>
                      </a:r>
                      <a:endParaRPr lang="fr-F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8094" y="6084168"/>
            <a:ext cx="417861" cy="327429"/>
          </a:xfrm>
          <a:prstGeom prst="rect">
            <a:avLst/>
          </a:prstGeom>
          <a:noFill/>
        </p:spPr>
        <p:txBody>
          <a:bodyPr wrap="square" lIns="80422" tIns="40211" rIns="80422" bIns="40211" rtlCol="0">
            <a:spAutoFit/>
          </a:bodyPr>
          <a:lstStyle/>
          <a:p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09240" y="4150067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 0            20           40           60           80          100         120 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94141" y="1243821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" pitchFamily="34" charset="0"/>
                <a:cs typeface="Arial" pitchFamily="34" charset="0"/>
              </a:rPr>
              <a:t>100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94141" y="1758458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latin typeface="Arial" pitchFamily="34" charset="0"/>
                <a:cs typeface="Arial" pitchFamily="34" charset="0"/>
              </a:rPr>
              <a:t>8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94141" y="2281662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" pitchFamily="34" charset="0"/>
                <a:cs typeface="Arial" pitchFamily="34" charset="0"/>
              </a:rPr>
              <a:t>60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94141" y="2804866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" pitchFamily="34" charset="0"/>
                <a:cs typeface="Arial" pitchFamily="34" charset="0"/>
              </a:rPr>
              <a:t>40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294141" y="3328070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latin typeface="Arial" pitchFamily="34" charset="0"/>
                <a:cs typeface="Arial" pitchFamily="34" charset="0"/>
              </a:rPr>
              <a:t>2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94141" y="3851275"/>
            <a:ext cx="45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" pitchFamily="34" charset="0"/>
                <a:cs typeface="Arial" pitchFamily="34" charset="0"/>
              </a:rPr>
              <a:t>0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SSP_cxcl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7" t="11515" b="12701"/>
          <a:stretch/>
        </p:blipFill>
        <p:spPr bwMode="auto">
          <a:xfrm>
            <a:off x="1676284" y="1260654"/>
            <a:ext cx="3984453" cy="29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34502" y="1373753"/>
            <a:ext cx="1317835" cy="907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211944" y="245430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Overall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survival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(%)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394978" y="4356998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Months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69379"/>
              </p:ext>
            </p:extLst>
          </p:nvPr>
        </p:nvGraphicFramePr>
        <p:xfrm>
          <a:off x="1070993" y="6204183"/>
          <a:ext cx="4716015" cy="16801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2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7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 value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 ratio [IC95% OR]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VEGFC high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0.000253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2.418 [ 1.493 - 3.916 ]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Stage 3/4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0.000066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2.801 [ 1.672 - 4.693 ]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M1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0.003148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2.134 [ 1.276 - 3.568 ]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N1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0.769254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0.901 [ 0.445 - 1.826 ]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ZoneTexte 28"/>
          <p:cNvSpPr txBox="1"/>
          <p:nvPr/>
        </p:nvSpPr>
        <p:spPr>
          <a:xfrm>
            <a:off x="4567920" y="3369072"/>
            <a:ext cx="4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**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Pustic\Desktop\Image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" r="7843" b="3478"/>
          <a:stretch/>
        </p:blipFill>
        <p:spPr bwMode="auto">
          <a:xfrm>
            <a:off x="1782466" y="1272332"/>
            <a:ext cx="3568700" cy="281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e 19"/>
          <p:cNvGrpSpPr/>
          <p:nvPr/>
        </p:nvGrpSpPr>
        <p:grpSpPr>
          <a:xfrm>
            <a:off x="1946658" y="3426882"/>
            <a:ext cx="1724744" cy="507831"/>
            <a:chOff x="4805982" y="1439223"/>
            <a:chExt cx="1724744" cy="507831"/>
          </a:xfrm>
        </p:grpSpPr>
        <p:sp>
          <p:nvSpPr>
            <p:cNvPr id="10" name="ZoneTexte 9"/>
            <p:cNvSpPr txBox="1"/>
            <p:nvPr/>
          </p:nvSpPr>
          <p:spPr>
            <a:xfrm>
              <a:off x="5162574" y="1439223"/>
              <a:ext cx="136815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VEGFC </a:t>
              </a:r>
              <a:r>
                <a:rPr lang="fr-FR" sz="1200" dirty="0" err="1" smtClean="0">
                  <a:latin typeface="Arial" pitchFamily="34" charset="0"/>
                  <a:cs typeface="Arial" pitchFamily="34" charset="0"/>
                </a:rPr>
                <a:t>low</a:t>
              </a:r>
              <a:endParaRPr lang="fr-FR" sz="1200" dirty="0" smtClean="0">
                <a:latin typeface="Arial" pitchFamily="34" charset="0"/>
                <a:cs typeface="Arial" pitchFamily="34" charset="0"/>
              </a:endParaRPr>
            </a:p>
            <a:p>
              <a:endParaRPr lang="fr-FR" sz="3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VEGFC high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4805982" y="1573064"/>
              <a:ext cx="356592" cy="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4809852" y="1814364"/>
              <a:ext cx="356592" cy="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4005064" y="1336526"/>
            <a:ext cx="1008112" cy="94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4149080" y="152384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= 0.0026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ZoneTexte 45"/>
          <p:cNvSpPr txBox="1"/>
          <p:nvPr/>
        </p:nvSpPr>
        <p:spPr>
          <a:xfrm>
            <a:off x="1676285" y="8163781"/>
            <a:ext cx="3505431" cy="296651"/>
          </a:xfrm>
          <a:prstGeom prst="rect">
            <a:avLst/>
          </a:prstGeom>
          <a:noFill/>
        </p:spPr>
        <p:txBody>
          <a:bodyPr wrap="square" lIns="80422" tIns="40211" rIns="80422" bIns="40211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 err="1" smtClean="0">
                <a:latin typeface="Arial" pitchFamily="34" charset="0"/>
                <a:cs typeface="Arial" pitchFamily="34" charset="0"/>
              </a:rPr>
              <a:t>Supplementary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>
                <a:latin typeface="Arial" pitchFamily="34" charset="0"/>
                <a:cs typeface="Arial" pitchFamily="34" charset="0"/>
              </a:rPr>
              <a:t>Figure </a:t>
            </a:r>
            <a:r>
              <a:rPr lang="fr-FR" sz="1400" b="1" smtClean="0">
                <a:latin typeface="Arial" pitchFamily="34" charset="0"/>
                <a:cs typeface="Arial" pitchFamily="34" charset="0"/>
              </a:rPr>
              <a:t>6,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Dufies 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et al</a:t>
            </a:r>
            <a:endParaRPr lang="fr-FR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115</Words>
  <Application>Microsoft Office PowerPoint</Application>
  <PresentationFormat>Affichage à l'écran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Pustic</dc:creator>
  <cp:lastModifiedBy>maeva</cp:lastModifiedBy>
  <cp:revision>368</cp:revision>
  <cp:lastPrinted>2015-06-17T12:47:08Z</cp:lastPrinted>
  <dcterms:created xsi:type="dcterms:W3CDTF">2015-04-03T12:53:19Z</dcterms:created>
  <dcterms:modified xsi:type="dcterms:W3CDTF">2016-12-07T10:15:01Z</dcterms:modified>
</cp:coreProperties>
</file>