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5" r:id="rId2"/>
    <p:sldId id="271" r:id="rId3"/>
    <p:sldId id="272" r:id="rId4"/>
    <p:sldId id="269" r:id="rId5"/>
    <p:sldId id="267" r:id="rId6"/>
    <p:sldId id="274" r:id="rId7"/>
    <p:sldId id="270" r:id="rId8"/>
    <p:sldId id="273" r:id="rId9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6" autoAdjust="0"/>
    <p:restoredTop sz="98727" autoAdjust="0"/>
  </p:normalViewPr>
  <p:slideViewPr>
    <p:cSldViewPr snapToGrid="0" snapToObjects="1">
      <p:cViewPr>
        <p:scale>
          <a:sx n="150" d="100"/>
          <a:sy n="150" d="100"/>
        </p:scale>
        <p:origin x="-4816" y="-2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00" d="100"/>
        <a:sy n="300" d="100"/>
      </p:scale>
      <p:origin x="0" y="10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oshidaa:experimental%20data:QPCR:150507%20mTOR%20signaling%20in%20PDR%20cells:150507%20QPCR%20for%20mTOR%20signaling%20in%20PR%20cell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yoshidaa:experimental%20data:QPCR:150507%20mTOR%20signaling%20in%20PDR%20cells:150507%20QPCR%20for%20mTOR%20signaling%20in%20PR%20cel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0868341346863582"/>
          <c:y val="0.0702327550084973"/>
          <c:w val="0.767790065005133"/>
          <c:h val="0.81265848631609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Sheet1!$K$32</c:f>
              <c:strCache>
                <c:ptCount val="1"/>
                <c:pt idx="0">
                  <c:v>Asyn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Sheet1!$K$42:$K$47</c:f>
                <c:numCache>
                  <c:formatCode>General</c:formatCode>
                  <c:ptCount val="6"/>
                  <c:pt idx="0">
                    <c:v>0.0424264068711919</c:v>
                  </c:pt>
                  <c:pt idx="1">
                    <c:v>0.0141421356237306</c:v>
                  </c:pt>
                  <c:pt idx="2">
                    <c:v>0.0565685424949226</c:v>
                  </c:pt>
                  <c:pt idx="3">
                    <c:v>0.127279220613578</c:v>
                  </c:pt>
                  <c:pt idx="4">
                    <c:v>0.15556349186104</c:v>
                  </c:pt>
                  <c:pt idx="5">
                    <c:v>0.0565685424949226</c:v>
                  </c:pt>
                </c:numCache>
              </c:numRef>
            </c:plus>
            <c:minus>
              <c:numRef>
                <c:f>Sheet1!$K$42:$K$47</c:f>
                <c:numCache>
                  <c:formatCode>General</c:formatCode>
                  <c:ptCount val="6"/>
                  <c:pt idx="0">
                    <c:v>0.0424264068711919</c:v>
                  </c:pt>
                  <c:pt idx="1">
                    <c:v>0.0141421356237306</c:v>
                  </c:pt>
                  <c:pt idx="2">
                    <c:v>0.0565685424949226</c:v>
                  </c:pt>
                  <c:pt idx="3">
                    <c:v>0.127279220613578</c:v>
                  </c:pt>
                  <c:pt idx="4">
                    <c:v>0.15556349186104</c:v>
                  </c:pt>
                  <c:pt idx="5">
                    <c:v>0.0565685424949226</c:v>
                  </c:pt>
                </c:numCache>
              </c:numRef>
            </c:minus>
          </c:errBars>
          <c:cat>
            <c:strRef>
              <c:f>Sheet1!$J$33:$J$37</c:f>
              <c:strCache>
                <c:ptCount val="5"/>
                <c:pt idx="0">
                  <c:v>mTOR</c:v>
                </c:pt>
                <c:pt idx="1">
                  <c:v>Raptor</c:v>
                </c:pt>
                <c:pt idx="2">
                  <c:v>Rictor</c:v>
                </c:pt>
                <c:pt idx="3">
                  <c:v>S6K</c:v>
                </c:pt>
                <c:pt idx="4">
                  <c:v>AKT1</c:v>
                </c:pt>
              </c:strCache>
            </c:strRef>
          </c:cat>
          <c:val>
            <c:numRef>
              <c:f>Sheet1!$K$33:$K$37</c:f>
              <c:numCache>
                <c:formatCode>General</c:formatCode>
                <c:ptCount val="5"/>
                <c:pt idx="0">
                  <c:v>1.0</c:v>
                </c:pt>
                <c:pt idx="1">
                  <c:v>1.0</c:v>
                </c:pt>
                <c:pt idx="2">
                  <c:v>1.0</c:v>
                </c:pt>
                <c:pt idx="3">
                  <c:v>1.0</c:v>
                </c:pt>
                <c:pt idx="4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Sheet1!$L$32</c:f>
              <c:strCache>
                <c:ptCount val="1"/>
                <c:pt idx="0">
                  <c:v>PD8d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Sheet1!$L$42:$L$47</c:f>
                <c:numCache>
                  <c:formatCode>General</c:formatCode>
                  <c:ptCount val="6"/>
                  <c:pt idx="0">
                    <c:v>0.15556349186104</c:v>
                  </c:pt>
                  <c:pt idx="1">
                    <c:v>0.0848528137423864</c:v>
                  </c:pt>
                  <c:pt idx="2">
                    <c:v>0.0848528137423864</c:v>
                  </c:pt>
                  <c:pt idx="3">
                    <c:v>0.0636396103067892</c:v>
                  </c:pt>
                  <c:pt idx="4">
                    <c:v>0.134350288425445</c:v>
                  </c:pt>
                  <c:pt idx="5">
                    <c:v>0.120208152801714</c:v>
                  </c:pt>
                </c:numCache>
              </c:numRef>
            </c:plus>
            <c:minus>
              <c:numRef>
                <c:f>Sheet1!$L$42:$L$47</c:f>
                <c:numCache>
                  <c:formatCode>General</c:formatCode>
                  <c:ptCount val="6"/>
                  <c:pt idx="0">
                    <c:v>0.15556349186104</c:v>
                  </c:pt>
                  <c:pt idx="1">
                    <c:v>0.0848528137423864</c:v>
                  </c:pt>
                  <c:pt idx="2">
                    <c:v>0.0848528137423864</c:v>
                  </c:pt>
                  <c:pt idx="3">
                    <c:v>0.0636396103067892</c:v>
                  </c:pt>
                  <c:pt idx="4">
                    <c:v>0.134350288425445</c:v>
                  </c:pt>
                  <c:pt idx="5">
                    <c:v>0.120208152801714</c:v>
                  </c:pt>
                </c:numCache>
              </c:numRef>
            </c:minus>
          </c:errBars>
          <c:cat>
            <c:strRef>
              <c:f>Sheet1!$J$33:$J$37</c:f>
              <c:strCache>
                <c:ptCount val="5"/>
                <c:pt idx="0">
                  <c:v>mTOR</c:v>
                </c:pt>
                <c:pt idx="1">
                  <c:v>Raptor</c:v>
                </c:pt>
                <c:pt idx="2">
                  <c:v>Rictor</c:v>
                </c:pt>
                <c:pt idx="3">
                  <c:v>S6K</c:v>
                </c:pt>
                <c:pt idx="4">
                  <c:v>AKT1</c:v>
                </c:pt>
              </c:strCache>
            </c:strRef>
          </c:cat>
          <c:val>
            <c:numRef>
              <c:f>Sheet1!$L$33:$L$37</c:f>
              <c:numCache>
                <c:formatCode>General</c:formatCode>
                <c:ptCount val="5"/>
                <c:pt idx="0">
                  <c:v>1.366040256754398</c:v>
                </c:pt>
                <c:pt idx="1">
                  <c:v>1.337927554786117</c:v>
                </c:pt>
                <c:pt idx="2">
                  <c:v>1.484523570629053</c:v>
                </c:pt>
                <c:pt idx="3">
                  <c:v>0.949342120950522</c:v>
                </c:pt>
                <c:pt idx="4">
                  <c:v>0.996540262827868</c:v>
                </c:pt>
              </c:numCache>
            </c:numRef>
          </c:val>
        </c:ser>
        <c:ser>
          <c:idx val="2"/>
          <c:order val="2"/>
          <c:tx>
            <c:strRef>
              <c:f>Sheet1!$M$32</c:f>
              <c:strCache>
                <c:ptCount val="1"/>
                <c:pt idx="0">
                  <c:v>PR1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Sheet1!$M$42:$M$47</c:f>
                <c:numCache>
                  <c:formatCode>General</c:formatCode>
                  <c:ptCount val="6"/>
                  <c:pt idx="0">
                    <c:v>0.098994949366117</c:v>
                  </c:pt>
                  <c:pt idx="1">
                    <c:v>0.0424264068711944</c:v>
                  </c:pt>
                  <c:pt idx="2">
                    <c:v>0.00707106781186658</c:v>
                  </c:pt>
                  <c:pt idx="3">
                    <c:v>0.0212132034355972</c:v>
                  </c:pt>
                  <c:pt idx="4">
                    <c:v>0.0282842712474613</c:v>
                  </c:pt>
                  <c:pt idx="5">
                    <c:v>0.0212132034355947</c:v>
                  </c:pt>
                </c:numCache>
              </c:numRef>
            </c:plus>
            <c:minus>
              <c:numRef>
                <c:f>Sheet1!$M$42:$M$47</c:f>
                <c:numCache>
                  <c:formatCode>General</c:formatCode>
                  <c:ptCount val="6"/>
                  <c:pt idx="0">
                    <c:v>0.098994949366117</c:v>
                  </c:pt>
                  <c:pt idx="1">
                    <c:v>0.0424264068711944</c:v>
                  </c:pt>
                  <c:pt idx="2">
                    <c:v>0.00707106781186658</c:v>
                  </c:pt>
                  <c:pt idx="3">
                    <c:v>0.0212132034355972</c:v>
                  </c:pt>
                  <c:pt idx="4">
                    <c:v>0.0282842712474613</c:v>
                  </c:pt>
                  <c:pt idx="5">
                    <c:v>0.0212132034355947</c:v>
                  </c:pt>
                </c:numCache>
              </c:numRef>
            </c:minus>
          </c:errBars>
          <c:cat>
            <c:strRef>
              <c:f>Sheet1!$J$33:$J$37</c:f>
              <c:strCache>
                <c:ptCount val="5"/>
                <c:pt idx="0">
                  <c:v>mTOR</c:v>
                </c:pt>
                <c:pt idx="1">
                  <c:v>Raptor</c:v>
                </c:pt>
                <c:pt idx="2">
                  <c:v>Rictor</c:v>
                </c:pt>
                <c:pt idx="3">
                  <c:v>S6K</c:v>
                </c:pt>
                <c:pt idx="4">
                  <c:v>AKT1</c:v>
                </c:pt>
              </c:strCache>
            </c:strRef>
          </c:cat>
          <c:val>
            <c:numRef>
              <c:f>Sheet1!$M$33:$M$37</c:f>
              <c:numCache>
                <c:formatCode>General</c:formatCode>
                <c:ptCount val="5"/>
                <c:pt idx="0">
                  <c:v>0.607097442197524</c:v>
                </c:pt>
                <c:pt idx="1">
                  <c:v>0.83508791942837</c:v>
                </c:pt>
                <c:pt idx="2">
                  <c:v>0.996540262827868</c:v>
                </c:pt>
                <c:pt idx="3">
                  <c:v>1.607701981486305</c:v>
                </c:pt>
                <c:pt idx="4">
                  <c:v>0.343885454534936</c:v>
                </c:pt>
              </c:numCache>
            </c:numRef>
          </c:val>
        </c:ser>
        <c:ser>
          <c:idx val="3"/>
          <c:order val="3"/>
          <c:tx>
            <c:strRef>
              <c:f>Sheet1!$N$32</c:f>
              <c:strCache>
                <c:ptCount val="1"/>
                <c:pt idx="0">
                  <c:v>PR2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Sheet1!$N$42:$N$47</c:f>
                <c:numCache>
                  <c:formatCode>General</c:formatCode>
                  <c:ptCount val="6"/>
                  <c:pt idx="0">
                    <c:v>0.0848528137423864</c:v>
                  </c:pt>
                  <c:pt idx="1">
                    <c:v>0.0636396103067892</c:v>
                  </c:pt>
                  <c:pt idx="2">
                    <c:v>0.106066017177984</c:v>
                  </c:pt>
                  <c:pt idx="3">
                    <c:v>0.0282842712474613</c:v>
                  </c:pt>
                  <c:pt idx="4">
                    <c:v>0.106066017177984</c:v>
                  </c:pt>
                  <c:pt idx="5">
                    <c:v>0.0356785674</c:v>
                  </c:pt>
                </c:numCache>
              </c:numRef>
            </c:plus>
            <c:minus>
              <c:numRef>
                <c:f>Sheet1!$N$42:$N$47</c:f>
                <c:numCache>
                  <c:formatCode>General</c:formatCode>
                  <c:ptCount val="6"/>
                  <c:pt idx="0">
                    <c:v>0.0848528137423864</c:v>
                  </c:pt>
                  <c:pt idx="1">
                    <c:v>0.0636396103067892</c:v>
                  </c:pt>
                  <c:pt idx="2">
                    <c:v>0.106066017177984</c:v>
                  </c:pt>
                  <c:pt idx="3">
                    <c:v>0.0282842712474613</c:v>
                  </c:pt>
                  <c:pt idx="4">
                    <c:v>0.106066017177984</c:v>
                  </c:pt>
                  <c:pt idx="5">
                    <c:v>0.0356785674</c:v>
                  </c:pt>
                </c:numCache>
              </c:numRef>
            </c:minus>
          </c:errBars>
          <c:cat>
            <c:strRef>
              <c:f>Sheet1!$J$33:$J$37</c:f>
              <c:strCache>
                <c:ptCount val="5"/>
                <c:pt idx="0">
                  <c:v>mTOR</c:v>
                </c:pt>
                <c:pt idx="1">
                  <c:v>Raptor</c:v>
                </c:pt>
                <c:pt idx="2">
                  <c:v>Rictor</c:v>
                </c:pt>
                <c:pt idx="3">
                  <c:v>S6K</c:v>
                </c:pt>
                <c:pt idx="4">
                  <c:v>AKT1</c:v>
                </c:pt>
              </c:strCache>
            </c:strRef>
          </c:cat>
          <c:val>
            <c:numRef>
              <c:f>Sheet1!$N$33:$N$37</c:f>
              <c:numCache>
                <c:formatCode>General</c:formatCode>
                <c:ptCount val="5"/>
                <c:pt idx="0">
                  <c:v>0.659753955386446</c:v>
                </c:pt>
                <c:pt idx="1">
                  <c:v>0.885767519102362</c:v>
                </c:pt>
                <c:pt idx="2">
                  <c:v>0.942784535918239</c:v>
                </c:pt>
                <c:pt idx="3">
                  <c:v>1.658639091628884</c:v>
                </c:pt>
                <c:pt idx="4">
                  <c:v>0.337977708257032</c:v>
                </c:pt>
              </c:numCache>
            </c:numRef>
          </c:val>
        </c:ser>
        <c:ser>
          <c:idx val="4"/>
          <c:order val="4"/>
          <c:tx>
            <c:strRef>
              <c:f>Sheet1!$O$32</c:f>
              <c:strCache>
                <c:ptCount val="1"/>
                <c:pt idx="0">
                  <c:v>PR3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Sheet1!$O$42:$O$47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0.0707106781186558</c:v>
                  </c:pt>
                  <c:pt idx="2">
                    <c:v>0.0212132034355972</c:v>
                  </c:pt>
                  <c:pt idx="3">
                    <c:v>0.106066017177984</c:v>
                  </c:pt>
                  <c:pt idx="4">
                    <c:v>0.0848528137423864</c:v>
                  </c:pt>
                  <c:pt idx="5">
                    <c:v>0.0636396103067892</c:v>
                  </c:pt>
                </c:numCache>
              </c:numRef>
            </c:plus>
            <c:minus>
              <c:numRef>
                <c:f>Sheet1!$O$42:$O$47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0.0707106781186558</c:v>
                  </c:pt>
                  <c:pt idx="2">
                    <c:v>0.0212132034355972</c:v>
                  </c:pt>
                  <c:pt idx="3">
                    <c:v>0.106066017177984</c:v>
                  </c:pt>
                  <c:pt idx="4">
                    <c:v>0.0848528137423864</c:v>
                  </c:pt>
                  <c:pt idx="5">
                    <c:v>0.0636396103067892</c:v>
                  </c:pt>
                </c:numCache>
              </c:numRef>
            </c:minus>
          </c:errBars>
          <c:cat>
            <c:strRef>
              <c:f>Sheet1!$J$33:$J$37</c:f>
              <c:strCache>
                <c:ptCount val="5"/>
                <c:pt idx="0">
                  <c:v>mTOR</c:v>
                </c:pt>
                <c:pt idx="1">
                  <c:v>Raptor</c:v>
                </c:pt>
                <c:pt idx="2">
                  <c:v>Rictor</c:v>
                </c:pt>
                <c:pt idx="3">
                  <c:v>S6K</c:v>
                </c:pt>
                <c:pt idx="4">
                  <c:v>AKT1</c:v>
                </c:pt>
              </c:strCache>
            </c:strRef>
          </c:cat>
          <c:val>
            <c:numRef>
              <c:f>Sheet1!$O$33:$O$37</c:f>
              <c:numCache>
                <c:formatCode>General</c:formatCode>
                <c:ptCount val="5"/>
                <c:pt idx="0">
                  <c:v>0.471392267959121</c:v>
                </c:pt>
                <c:pt idx="1">
                  <c:v>0.719466790005413</c:v>
                </c:pt>
                <c:pt idx="2">
                  <c:v>0.806641759222129</c:v>
                </c:pt>
                <c:pt idx="3">
                  <c:v>1.64718203453515</c:v>
                </c:pt>
                <c:pt idx="4">
                  <c:v>0.244007940194057</c:v>
                </c:pt>
              </c:numCache>
            </c:numRef>
          </c:val>
        </c:ser>
        <c:ser>
          <c:idx val="5"/>
          <c:order val="5"/>
          <c:tx>
            <c:strRef>
              <c:f>Sheet1!$P$32</c:f>
              <c:strCache>
                <c:ptCount val="1"/>
                <c:pt idx="0">
                  <c:v>PR6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Sheet1!$P$42:$P$47</c:f>
                <c:numCache>
                  <c:formatCode>General</c:formatCode>
                  <c:ptCount val="6"/>
                  <c:pt idx="0">
                    <c:v>0.120208152801712</c:v>
                  </c:pt>
                  <c:pt idx="1">
                    <c:v>0.212132034355965</c:v>
                  </c:pt>
                  <c:pt idx="2">
                    <c:v>0.0919238815542505</c:v>
                  </c:pt>
                  <c:pt idx="3">
                    <c:v>0.190918830920368</c:v>
                  </c:pt>
                  <c:pt idx="4">
                    <c:v>0.162634559672906</c:v>
                  </c:pt>
                  <c:pt idx="5">
                    <c:v>0.120208152801714</c:v>
                  </c:pt>
                </c:numCache>
              </c:numRef>
            </c:plus>
            <c:minus>
              <c:numRef>
                <c:f>Sheet1!$P$42:$P$47</c:f>
                <c:numCache>
                  <c:formatCode>General</c:formatCode>
                  <c:ptCount val="6"/>
                  <c:pt idx="0">
                    <c:v>0.120208152801712</c:v>
                  </c:pt>
                  <c:pt idx="1">
                    <c:v>0.212132034355965</c:v>
                  </c:pt>
                  <c:pt idx="2">
                    <c:v>0.0919238815542505</c:v>
                  </c:pt>
                  <c:pt idx="3">
                    <c:v>0.190918830920368</c:v>
                  </c:pt>
                  <c:pt idx="4">
                    <c:v>0.162634559672906</c:v>
                  </c:pt>
                  <c:pt idx="5">
                    <c:v>0.120208152801714</c:v>
                  </c:pt>
                </c:numCache>
              </c:numRef>
            </c:minus>
          </c:errBars>
          <c:cat>
            <c:strRef>
              <c:f>Sheet1!$J$33:$J$37</c:f>
              <c:strCache>
                <c:ptCount val="5"/>
                <c:pt idx="0">
                  <c:v>mTOR</c:v>
                </c:pt>
                <c:pt idx="1">
                  <c:v>Raptor</c:v>
                </c:pt>
                <c:pt idx="2">
                  <c:v>Rictor</c:v>
                </c:pt>
                <c:pt idx="3">
                  <c:v>S6K</c:v>
                </c:pt>
                <c:pt idx="4">
                  <c:v>AKT1</c:v>
                </c:pt>
              </c:strCache>
            </c:strRef>
          </c:cat>
          <c:val>
            <c:numRef>
              <c:f>Sheet1!$P$33:$P$37</c:f>
              <c:numCache>
                <c:formatCode>General</c:formatCode>
                <c:ptCount val="5"/>
                <c:pt idx="0">
                  <c:v>0.381564802240141</c:v>
                </c:pt>
                <c:pt idx="1">
                  <c:v>0.442883759551182</c:v>
                </c:pt>
                <c:pt idx="2">
                  <c:v>0.578344091952645</c:v>
                </c:pt>
                <c:pt idx="3">
                  <c:v>0.939522749214014</c:v>
                </c:pt>
                <c:pt idx="4">
                  <c:v>0.273573425315185</c:v>
                </c:pt>
              </c:numCache>
            </c:numRef>
          </c:val>
        </c:ser>
        <c:ser>
          <c:idx val="6"/>
          <c:order val="6"/>
          <c:tx>
            <c:strRef>
              <c:f>Sheet1!$Q$32</c:f>
              <c:strCache>
                <c:ptCount val="1"/>
                <c:pt idx="0">
                  <c:v>PR7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Sheet1!$Q$42:$Q$47</c:f>
                <c:numCache>
                  <c:formatCode>General</c:formatCode>
                  <c:ptCount val="6"/>
                  <c:pt idx="0">
                    <c:v>0.0353553390593279</c:v>
                  </c:pt>
                  <c:pt idx="1">
                    <c:v>0.0636396103067892</c:v>
                  </c:pt>
                  <c:pt idx="2">
                    <c:v>0.0212132034355972</c:v>
                  </c:pt>
                  <c:pt idx="3">
                    <c:v>0.0565685424949251</c:v>
                  </c:pt>
                  <c:pt idx="4">
                    <c:v>0.00707106781186407</c:v>
                  </c:pt>
                  <c:pt idx="5">
                    <c:v>0.0282842712474613</c:v>
                  </c:pt>
                </c:numCache>
              </c:numRef>
            </c:plus>
            <c:minus>
              <c:numRef>
                <c:f>Sheet1!$Q$42:$Q$47</c:f>
                <c:numCache>
                  <c:formatCode>General</c:formatCode>
                  <c:ptCount val="6"/>
                  <c:pt idx="0">
                    <c:v>0.0353553390593279</c:v>
                  </c:pt>
                  <c:pt idx="1">
                    <c:v>0.0636396103067892</c:v>
                  </c:pt>
                  <c:pt idx="2">
                    <c:v>0.0212132034355972</c:v>
                  </c:pt>
                  <c:pt idx="3">
                    <c:v>0.0565685424949251</c:v>
                  </c:pt>
                  <c:pt idx="4">
                    <c:v>0.00707106781186407</c:v>
                  </c:pt>
                  <c:pt idx="5">
                    <c:v>0.0282842712474613</c:v>
                  </c:pt>
                </c:numCache>
              </c:numRef>
            </c:minus>
          </c:errBars>
          <c:cat>
            <c:strRef>
              <c:f>Sheet1!$J$33:$J$37</c:f>
              <c:strCache>
                <c:ptCount val="5"/>
                <c:pt idx="0">
                  <c:v>mTOR</c:v>
                </c:pt>
                <c:pt idx="1">
                  <c:v>Raptor</c:v>
                </c:pt>
                <c:pt idx="2">
                  <c:v>Rictor</c:v>
                </c:pt>
                <c:pt idx="3">
                  <c:v>S6K</c:v>
                </c:pt>
                <c:pt idx="4">
                  <c:v>AKT1</c:v>
                </c:pt>
              </c:strCache>
            </c:strRef>
          </c:cat>
          <c:val>
            <c:numRef>
              <c:f>Sheet1!$Q$33:$Q$37</c:f>
              <c:numCache>
                <c:formatCode>General</c:formatCode>
                <c:ptCount val="5"/>
                <c:pt idx="0">
                  <c:v>0.368567304322774</c:v>
                </c:pt>
                <c:pt idx="1">
                  <c:v>0.479632059662631</c:v>
                </c:pt>
                <c:pt idx="2">
                  <c:v>0.63287829698514</c:v>
                </c:pt>
                <c:pt idx="3">
                  <c:v>1.010451446486762</c:v>
                </c:pt>
                <c:pt idx="4">
                  <c:v>0.277392368016961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871080"/>
        <c:axId val="-2144879176"/>
      </c:barChart>
      <c:catAx>
        <c:axId val="-21448710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44879176"/>
        <c:crosses val="autoZero"/>
        <c:auto val="1"/>
        <c:lblAlgn val="ctr"/>
        <c:lblOffset val="100"/>
        <c:noMultiLvlLbl val="0"/>
      </c:catAx>
      <c:valAx>
        <c:axId val="-2144879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44871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203923084877"/>
          <c:y val="0.0838916687608095"/>
          <c:w val="0.120613796864668"/>
          <c:h val="0.667948807936174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02312363800137"/>
          <c:y val="0.0683974975878593"/>
          <c:w val="0.463513911536931"/>
          <c:h val="0.81755392154628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Sheet1!$K$32</c:f>
              <c:strCache>
                <c:ptCount val="1"/>
                <c:pt idx="0">
                  <c:v>Asyn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Sheet1!$K$42:$K$47</c:f>
                <c:numCache>
                  <c:formatCode>General</c:formatCode>
                  <c:ptCount val="6"/>
                  <c:pt idx="0">
                    <c:v>0.0424264068711919</c:v>
                  </c:pt>
                  <c:pt idx="1">
                    <c:v>0.0141421356237306</c:v>
                  </c:pt>
                  <c:pt idx="2">
                    <c:v>0.0565685424949226</c:v>
                  </c:pt>
                  <c:pt idx="3">
                    <c:v>0.127279220613578</c:v>
                  </c:pt>
                  <c:pt idx="4">
                    <c:v>0.15556349186104</c:v>
                  </c:pt>
                  <c:pt idx="5">
                    <c:v>0.0565685424949226</c:v>
                  </c:pt>
                </c:numCache>
              </c:numRef>
            </c:plus>
            <c:minus>
              <c:numRef>
                <c:f>Sheet1!$K$42:$K$47</c:f>
                <c:numCache>
                  <c:formatCode>General</c:formatCode>
                  <c:ptCount val="6"/>
                  <c:pt idx="0">
                    <c:v>0.0424264068711919</c:v>
                  </c:pt>
                  <c:pt idx="1">
                    <c:v>0.0141421356237306</c:v>
                  </c:pt>
                  <c:pt idx="2">
                    <c:v>0.0565685424949226</c:v>
                  </c:pt>
                  <c:pt idx="3">
                    <c:v>0.127279220613578</c:v>
                  </c:pt>
                  <c:pt idx="4">
                    <c:v>0.15556349186104</c:v>
                  </c:pt>
                  <c:pt idx="5">
                    <c:v>0.0565685424949226</c:v>
                  </c:pt>
                </c:numCache>
              </c:numRef>
            </c:minus>
          </c:errBars>
          <c:cat>
            <c:strRef>
              <c:f>Sheet1!$J$38</c:f>
              <c:strCache>
                <c:ptCount val="1"/>
                <c:pt idx="0">
                  <c:v>Rb1</c:v>
                </c:pt>
              </c:strCache>
            </c:strRef>
          </c:cat>
          <c:val>
            <c:numRef>
              <c:f>Sheet1!$K$38</c:f>
              <c:numCache>
                <c:formatCode>General</c:formatCode>
                <c:ptCount val="1"/>
                <c:pt idx="0">
                  <c:v>1.0</c:v>
                </c:pt>
              </c:numCache>
            </c:numRef>
          </c:val>
        </c:ser>
        <c:ser>
          <c:idx val="1"/>
          <c:order val="1"/>
          <c:tx>
            <c:strRef>
              <c:f>Sheet1!$L$32</c:f>
              <c:strCache>
                <c:ptCount val="1"/>
                <c:pt idx="0">
                  <c:v>PD8d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Sheet1!$L$42:$L$47</c:f>
                <c:numCache>
                  <c:formatCode>General</c:formatCode>
                  <c:ptCount val="6"/>
                  <c:pt idx="0">
                    <c:v>0.15556349186104</c:v>
                  </c:pt>
                  <c:pt idx="1">
                    <c:v>0.0848528137423864</c:v>
                  </c:pt>
                  <c:pt idx="2">
                    <c:v>0.0848528137423864</c:v>
                  </c:pt>
                  <c:pt idx="3">
                    <c:v>0.0636396103067892</c:v>
                  </c:pt>
                  <c:pt idx="4">
                    <c:v>0.134350288425445</c:v>
                  </c:pt>
                  <c:pt idx="5">
                    <c:v>0.120208152801714</c:v>
                  </c:pt>
                </c:numCache>
              </c:numRef>
            </c:plus>
            <c:minus>
              <c:numRef>
                <c:f>Sheet1!$L$42:$L$47</c:f>
                <c:numCache>
                  <c:formatCode>General</c:formatCode>
                  <c:ptCount val="6"/>
                  <c:pt idx="0">
                    <c:v>0.15556349186104</c:v>
                  </c:pt>
                  <c:pt idx="1">
                    <c:v>0.0848528137423864</c:v>
                  </c:pt>
                  <c:pt idx="2">
                    <c:v>0.0848528137423864</c:v>
                  </c:pt>
                  <c:pt idx="3">
                    <c:v>0.0636396103067892</c:v>
                  </c:pt>
                  <c:pt idx="4">
                    <c:v>0.134350288425445</c:v>
                  </c:pt>
                  <c:pt idx="5">
                    <c:v>0.120208152801714</c:v>
                  </c:pt>
                </c:numCache>
              </c:numRef>
            </c:minus>
          </c:errBars>
          <c:cat>
            <c:strRef>
              <c:f>Sheet1!$J$38</c:f>
              <c:strCache>
                <c:ptCount val="1"/>
                <c:pt idx="0">
                  <c:v>Rb1</c:v>
                </c:pt>
              </c:strCache>
            </c:strRef>
          </c:cat>
          <c:val>
            <c:numRef>
              <c:f>Sheet1!$L$38</c:f>
              <c:numCache>
                <c:formatCode>General</c:formatCode>
                <c:ptCount val="1"/>
                <c:pt idx="0">
                  <c:v>0.6666493385456</c:v>
                </c:pt>
              </c:numCache>
            </c:numRef>
          </c:val>
        </c:ser>
        <c:ser>
          <c:idx val="2"/>
          <c:order val="2"/>
          <c:tx>
            <c:strRef>
              <c:f>Sheet1!$M$32</c:f>
              <c:strCache>
                <c:ptCount val="1"/>
                <c:pt idx="0">
                  <c:v>PR1</c:v>
                </c:pt>
              </c:strCache>
            </c:strRef>
          </c:tx>
          <c:invertIfNegative val="0"/>
          <c:cat>
            <c:strRef>
              <c:f>Sheet1!$J$38</c:f>
              <c:strCache>
                <c:ptCount val="1"/>
                <c:pt idx="0">
                  <c:v>Rb1</c:v>
                </c:pt>
              </c:strCache>
            </c:strRef>
          </c:cat>
          <c:val>
            <c:numRef>
              <c:f>Sheet1!$M$38</c:f>
              <c:numCache>
                <c:formatCode>General</c:formatCode>
                <c:ptCount val="1"/>
                <c:pt idx="0">
                  <c:v>0.0649286939561042</c:v>
                </c:pt>
              </c:numCache>
            </c:numRef>
          </c:val>
        </c:ser>
        <c:ser>
          <c:idx val="3"/>
          <c:order val="3"/>
          <c:tx>
            <c:strRef>
              <c:f>Sheet1!$N$32</c:f>
              <c:strCache>
                <c:ptCount val="1"/>
                <c:pt idx="0">
                  <c:v>PR2</c:v>
                </c:pt>
              </c:strCache>
            </c:strRef>
          </c:tx>
          <c:invertIfNegative val="0"/>
          <c:cat>
            <c:strRef>
              <c:f>Sheet1!$J$38</c:f>
              <c:strCache>
                <c:ptCount val="1"/>
                <c:pt idx="0">
                  <c:v>Rb1</c:v>
                </c:pt>
              </c:strCache>
            </c:strRef>
          </c:cat>
          <c:val>
            <c:numRef>
              <c:f>Sheet1!$N$38</c:f>
              <c:numCache>
                <c:formatCode>General</c:formatCode>
                <c:ptCount val="1"/>
                <c:pt idx="0">
                  <c:v>0.0521929949642732</c:v>
                </c:pt>
              </c:numCache>
            </c:numRef>
          </c:val>
        </c:ser>
        <c:ser>
          <c:idx val="4"/>
          <c:order val="4"/>
          <c:tx>
            <c:strRef>
              <c:f>Sheet1!$O$32</c:f>
              <c:strCache>
                <c:ptCount val="1"/>
                <c:pt idx="0">
                  <c:v>PR3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Sheet1!$O$42:$O$47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0.0707106781186558</c:v>
                  </c:pt>
                  <c:pt idx="2">
                    <c:v>0.0212132034355972</c:v>
                  </c:pt>
                  <c:pt idx="3">
                    <c:v>0.106066017177984</c:v>
                  </c:pt>
                  <c:pt idx="4">
                    <c:v>0.0848528137423864</c:v>
                  </c:pt>
                  <c:pt idx="5">
                    <c:v>0.0636396103067892</c:v>
                  </c:pt>
                </c:numCache>
              </c:numRef>
            </c:plus>
            <c:minus>
              <c:numRef>
                <c:f>Sheet1!$O$42:$O$47</c:f>
                <c:numCache>
                  <c:formatCode>General</c:formatCode>
                  <c:ptCount val="6"/>
                  <c:pt idx="0">
                    <c:v>0.0</c:v>
                  </c:pt>
                  <c:pt idx="1">
                    <c:v>0.0707106781186558</c:v>
                  </c:pt>
                  <c:pt idx="2">
                    <c:v>0.0212132034355972</c:v>
                  </c:pt>
                  <c:pt idx="3">
                    <c:v>0.106066017177984</c:v>
                  </c:pt>
                  <c:pt idx="4">
                    <c:v>0.0848528137423864</c:v>
                  </c:pt>
                  <c:pt idx="5">
                    <c:v>0.0636396103067892</c:v>
                  </c:pt>
                </c:numCache>
              </c:numRef>
            </c:minus>
          </c:errBars>
          <c:cat>
            <c:strRef>
              <c:f>Sheet1!$J$38</c:f>
              <c:strCache>
                <c:ptCount val="1"/>
                <c:pt idx="0">
                  <c:v>Rb1</c:v>
                </c:pt>
              </c:strCache>
            </c:strRef>
          </c:cat>
          <c:val>
            <c:numRef>
              <c:f>Sheet1!$O$38</c:f>
              <c:numCache>
                <c:formatCode>General</c:formatCode>
                <c:ptCount val="1"/>
                <c:pt idx="0">
                  <c:v>0.106579361470995</c:v>
                </c:pt>
              </c:numCache>
            </c:numRef>
          </c:val>
        </c:ser>
        <c:ser>
          <c:idx val="5"/>
          <c:order val="5"/>
          <c:tx>
            <c:strRef>
              <c:f>Sheet1!$P$32</c:f>
              <c:strCache>
                <c:ptCount val="1"/>
                <c:pt idx="0">
                  <c:v>PR6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Sheet1!$P$42:$P$47</c:f>
                <c:numCache>
                  <c:formatCode>General</c:formatCode>
                  <c:ptCount val="6"/>
                  <c:pt idx="0">
                    <c:v>0.120208152801712</c:v>
                  </c:pt>
                  <c:pt idx="1">
                    <c:v>0.212132034355965</c:v>
                  </c:pt>
                  <c:pt idx="2">
                    <c:v>0.0919238815542505</c:v>
                  </c:pt>
                  <c:pt idx="3">
                    <c:v>0.190918830920368</c:v>
                  </c:pt>
                  <c:pt idx="4">
                    <c:v>0.162634559672906</c:v>
                  </c:pt>
                  <c:pt idx="5">
                    <c:v>0.120208152801714</c:v>
                  </c:pt>
                </c:numCache>
              </c:numRef>
            </c:plus>
            <c:minus>
              <c:numRef>
                <c:f>Sheet1!$P$42:$P$47</c:f>
                <c:numCache>
                  <c:formatCode>General</c:formatCode>
                  <c:ptCount val="6"/>
                  <c:pt idx="0">
                    <c:v>0.120208152801712</c:v>
                  </c:pt>
                  <c:pt idx="1">
                    <c:v>0.212132034355965</c:v>
                  </c:pt>
                  <c:pt idx="2">
                    <c:v>0.0919238815542505</c:v>
                  </c:pt>
                  <c:pt idx="3">
                    <c:v>0.190918830920368</c:v>
                  </c:pt>
                  <c:pt idx="4">
                    <c:v>0.162634559672906</c:v>
                  </c:pt>
                  <c:pt idx="5">
                    <c:v>0.120208152801714</c:v>
                  </c:pt>
                </c:numCache>
              </c:numRef>
            </c:minus>
          </c:errBars>
          <c:cat>
            <c:strRef>
              <c:f>Sheet1!$J$38</c:f>
              <c:strCache>
                <c:ptCount val="1"/>
                <c:pt idx="0">
                  <c:v>Rb1</c:v>
                </c:pt>
              </c:strCache>
            </c:strRef>
          </c:cat>
          <c:val>
            <c:numRef>
              <c:f>Sheet1!$P$38</c:f>
              <c:numCache>
                <c:formatCode>General</c:formatCode>
                <c:ptCount val="1"/>
                <c:pt idx="0">
                  <c:v>0.712025097798537</c:v>
                </c:pt>
              </c:numCache>
            </c:numRef>
          </c:val>
        </c:ser>
        <c:ser>
          <c:idx val="6"/>
          <c:order val="6"/>
          <c:tx>
            <c:strRef>
              <c:f>Sheet1!$Q$32</c:f>
              <c:strCache>
                <c:ptCount val="1"/>
                <c:pt idx="0">
                  <c:v>PR7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Sheet1!$Q$42:$Q$47</c:f>
                <c:numCache>
                  <c:formatCode>General</c:formatCode>
                  <c:ptCount val="6"/>
                  <c:pt idx="0">
                    <c:v>0.0353553390593279</c:v>
                  </c:pt>
                  <c:pt idx="1">
                    <c:v>0.0636396103067892</c:v>
                  </c:pt>
                  <c:pt idx="2">
                    <c:v>0.0212132034355972</c:v>
                  </c:pt>
                  <c:pt idx="3">
                    <c:v>0.0565685424949251</c:v>
                  </c:pt>
                  <c:pt idx="4">
                    <c:v>0.00707106781186407</c:v>
                  </c:pt>
                  <c:pt idx="5">
                    <c:v>0.0282842712474613</c:v>
                  </c:pt>
                </c:numCache>
              </c:numRef>
            </c:plus>
            <c:minus>
              <c:numRef>
                <c:f>Sheet1!$Q$42:$Q$47</c:f>
                <c:numCache>
                  <c:formatCode>General</c:formatCode>
                  <c:ptCount val="6"/>
                  <c:pt idx="0">
                    <c:v>0.0353553390593279</c:v>
                  </c:pt>
                  <c:pt idx="1">
                    <c:v>0.0636396103067892</c:v>
                  </c:pt>
                  <c:pt idx="2">
                    <c:v>0.0212132034355972</c:v>
                  </c:pt>
                  <c:pt idx="3">
                    <c:v>0.0565685424949251</c:v>
                  </c:pt>
                  <c:pt idx="4">
                    <c:v>0.00707106781186407</c:v>
                  </c:pt>
                  <c:pt idx="5">
                    <c:v>0.0282842712474613</c:v>
                  </c:pt>
                </c:numCache>
              </c:numRef>
            </c:minus>
          </c:errBars>
          <c:cat>
            <c:strRef>
              <c:f>Sheet1!$J$38</c:f>
              <c:strCache>
                <c:ptCount val="1"/>
                <c:pt idx="0">
                  <c:v>Rb1</c:v>
                </c:pt>
              </c:strCache>
            </c:strRef>
          </c:cat>
          <c:val>
            <c:numRef>
              <c:f>Sheet1!$Q$38</c:f>
              <c:numCache>
                <c:formatCode>General</c:formatCode>
                <c:ptCount val="1"/>
                <c:pt idx="0">
                  <c:v>0.781869643128593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5147256"/>
        <c:axId val="-2145152648"/>
      </c:barChart>
      <c:catAx>
        <c:axId val="-214514725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45152648"/>
        <c:crosses val="autoZero"/>
        <c:auto val="1"/>
        <c:lblAlgn val="ctr"/>
        <c:lblOffset val="100"/>
        <c:noMultiLvlLbl val="0"/>
      </c:catAx>
      <c:valAx>
        <c:axId val="-21451526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-21451472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7660015339563"/>
          <c:y val="0.174752499242905"/>
          <c:w val="0.2810146313859"/>
          <c:h val="0.65049458723498"/>
        </c:manualLayout>
      </c:layout>
      <c:overlay val="0"/>
      <c:txPr>
        <a:bodyPr/>
        <a:lstStyle/>
        <a:p>
          <a:pPr>
            <a:defRPr sz="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888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91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50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40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214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932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30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923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950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087CC-CC1F-DF42-A249-61198A0D5516}" type="datetimeFigureOut">
              <a:rPr lang="en-US" smtClean="0"/>
              <a:t>2/8/16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B0F74-DAAF-714F-AE0B-96612B2AAB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303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4733" y="728133"/>
            <a:ext cx="6400800" cy="7478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Supplementary </a:t>
            </a:r>
            <a:r>
              <a:rPr lang="en-US" sz="1200" b="1" dirty="0" smtClean="0"/>
              <a:t>Materials-Supplemental figure legends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dirty="0"/>
              <a:t>Fig. S1. 983BR and 1205LuR are resistant to vemurafenib.</a:t>
            </a:r>
          </a:p>
          <a:p>
            <a:r>
              <a:rPr lang="en-US" sz="1200" dirty="0"/>
              <a:t>Fig. S2. Inhibition of mTOR signaling pathway is critical for palbociclib-induced senescence in 983BR vemurafenib resistant cells, related to Figure. 6.</a:t>
            </a:r>
          </a:p>
          <a:p>
            <a:r>
              <a:rPr lang="en-US" sz="1200" dirty="0"/>
              <a:t>Fig. S3. Over expression of mTOR signaling overrides palbociclib-induced senescence in 983BR vemurafenib resistant cells, related to Figure. 7.</a:t>
            </a:r>
          </a:p>
          <a:p>
            <a:r>
              <a:rPr lang="en-US" sz="1200" dirty="0"/>
              <a:t>Fig. S4. Rb expression in the palbociclib resistant cells.</a:t>
            </a:r>
          </a:p>
          <a:p>
            <a:r>
              <a:rPr lang="en-US" sz="1200" dirty="0"/>
              <a:t>Fig. S5. Rapamycin negatively regulates geroconversion in esophageal cancer cell lines.</a:t>
            </a:r>
          </a:p>
          <a:p>
            <a:r>
              <a:rPr lang="en-US" sz="1200" dirty="0"/>
              <a:t>Fig. S6. Palbociclib has no cytotoxicity in 983BR vemurafenib resistant cells.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Supplemental Fig. 1   983BR and 1205LuR are resistant to vemurafenib.</a:t>
            </a:r>
            <a:endParaRPr lang="en-US" sz="1200" dirty="0"/>
          </a:p>
          <a:p>
            <a:r>
              <a:rPr lang="en-US" sz="1200" dirty="0"/>
              <a:t>Cell cycle analysis of 983B, 983BR, 1205Lu, and 1205LuR cells treated with or without vemurafenib for 2 days by FACS.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Supplemental Fig. 2   Inhibition of mTOR signaling pathway is critical for palbociclib-induced senescence in 983BR vemurafenib resistant cells, related to Figure. 6</a:t>
            </a:r>
            <a:endParaRPr lang="en-US" sz="1200" dirty="0"/>
          </a:p>
          <a:p>
            <a:r>
              <a:rPr lang="en-US" sz="1200" b="1" dirty="0"/>
              <a:t>(A)</a:t>
            </a:r>
            <a:r>
              <a:rPr lang="en-US" sz="1200" dirty="0"/>
              <a:t> QPCR analysis of 1205Lu cells treated with palbociclib for 8 days, PR1, PR2, PR3, PR6, and PR7 using a pair of primers to mTOR, Raptor, Rictor, S6K, and AKT1. Data normalized by GAPDH is shown. </a:t>
            </a:r>
            <a:r>
              <a:rPr lang="en-US" sz="1200" b="1" dirty="0"/>
              <a:t>(B)</a:t>
            </a:r>
            <a:r>
              <a:rPr lang="en-US" sz="1200" dirty="0"/>
              <a:t> 2.5x10</a:t>
            </a:r>
            <a:r>
              <a:rPr lang="en-US" sz="1200" baseline="30000" dirty="0"/>
              <a:t>3</a:t>
            </a:r>
            <a:r>
              <a:rPr lang="en-US" sz="1200" dirty="0"/>
              <a:t> of 983BR cells were plated and treated with either </a:t>
            </a:r>
            <a:r>
              <a:rPr lang="en-US" sz="1200" dirty="0" err="1"/>
              <a:t>rapamycin</a:t>
            </a:r>
            <a:r>
              <a:rPr lang="en-US" sz="1200" dirty="0"/>
              <a:t> at 50nM, palbociclib, or both </a:t>
            </a:r>
            <a:r>
              <a:rPr lang="en-US" sz="1200" dirty="0" err="1"/>
              <a:t>rapamycin</a:t>
            </a:r>
            <a:r>
              <a:rPr lang="en-US" sz="1200" dirty="0"/>
              <a:t> and palbociclib for either 3 days or 8 days, and then cells were cultured for additional 14 days after palbociclib was washed out. Colonies were visualized by </a:t>
            </a:r>
            <a:r>
              <a:rPr lang="en-US" sz="1200" dirty="0" err="1"/>
              <a:t>Giemsa</a:t>
            </a:r>
            <a:r>
              <a:rPr lang="en-US" sz="1200" dirty="0"/>
              <a:t> stain. </a:t>
            </a:r>
            <a:r>
              <a:rPr lang="en-US" sz="1200" b="1" dirty="0"/>
              <a:t>(C) </a:t>
            </a:r>
            <a:r>
              <a:rPr lang="en-US" sz="1200" dirty="0"/>
              <a:t>Cell cycle analysis of 1205Lu cells treated with or without palbociclib for 1 day, and palbociclib-exposed 1205Lu PR1, PR2, PR3, PR6, and PR7 by FACS.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Supplemental Fig. 3   Overexpression of mTOR signaling overrides palbociclib-induced senescence in 983BR vemurafenib resistant cells, related to Figure. 7</a:t>
            </a:r>
            <a:endParaRPr lang="en-US" sz="1200" dirty="0"/>
          </a:p>
          <a:p>
            <a:r>
              <a:rPr lang="en-US" sz="1200" b="1" dirty="0"/>
              <a:t>(A)</a:t>
            </a:r>
            <a:r>
              <a:rPr lang="en-US" sz="1200" dirty="0"/>
              <a:t> 2.5x10</a:t>
            </a:r>
            <a:r>
              <a:rPr lang="en-US" sz="1200" baseline="30000" dirty="0"/>
              <a:t>3</a:t>
            </a:r>
            <a:r>
              <a:rPr lang="en-US" sz="1200" dirty="0"/>
              <a:t> of 983BR cells infected with control, Raptor, </a:t>
            </a:r>
            <a:r>
              <a:rPr lang="en-US" sz="1200" dirty="0" err="1"/>
              <a:t>Myr</a:t>
            </a:r>
            <a:r>
              <a:rPr lang="en-US" sz="1200" dirty="0"/>
              <a:t>-Akt, or S6K were plated and treated with or without palbociclib for 8 days, and then cells were cultured for additional 14 days after palbociclib was washed out. Colonies were visualized by </a:t>
            </a:r>
            <a:r>
              <a:rPr lang="en-US" sz="1200" dirty="0" err="1"/>
              <a:t>Giemsa</a:t>
            </a:r>
            <a:r>
              <a:rPr lang="en-US" sz="1200" dirty="0"/>
              <a:t> stain. </a:t>
            </a:r>
            <a:r>
              <a:rPr lang="en-US" sz="1200" b="1" dirty="0"/>
              <a:t>(B)</a:t>
            </a:r>
            <a:r>
              <a:rPr lang="en-US" sz="1200" dirty="0"/>
              <a:t> Western blot analysis of the lysates from 983BR cells infected with control, Raptor, </a:t>
            </a:r>
            <a:r>
              <a:rPr lang="en-US" sz="1200" dirty="0" err="1"/>
              <a:t>Myr</a:t>
            </a:r>
            <a:r>
              <a:rPr lang="en-US" sz="1200" dirty="0"/>
              <a:t>-Akt, or S6K for Raptor, Pan Akt, and S6K.</a:t>
            </a:r>
          </a:p>
          <a:p>
            <a:r>
              <a:rPr lang="en-US" sz="1200" dirty="0"/>
              <a:t> </a:t>
            </a:r>
          </a:p>
          <a:p>
            <a:r>
              <a:rPr lang="en-US" sz="1200" b="1" dirty="0"/>
              <a:t>Supplemental Fig. 4   Rb expression in the palbociclib resistant cells.</a:t>
            </a:r>
            <a:endParaRPr lang="en-US" sz="1200" dirty="0"/>
          </a:p>
          <a:p>
            <a:r>
              <a:rPr lang="en-US" sz="1200" b="1" dirty="0"/>
              <a:t>(A)</a:t>
            </a:r>
            <a:r>
              <a:rPr lang="en-US" sz="1200" dirty="0"/>
              <a:t> QPCR analysis of 1205Lu cells treated with or without palbociclib for 8 days, PR1, PR2, PR3, PR6, and PR7 using a pair of primer to Rb1. Data normalized by GAPDH. </a:t>
            </a:r>
            <a:r>
              <a:rPr lang="en-US" sz="1200" b="1" dirty="0"/>
              <a:t>(B)</a:t>
            </a:r>
            <a:r>
              <a:rPr lang="en-US" sz="1200" dirty="0"/>
              <a:t> Western blot analysis of the lysates from 1205Lu cells, and PR2, PR6, and PR7 cells cultured without palbociclib for 2 weeks for </a:t>
            </a:r>
            <a:r>
              <a:rPr lang="en-US" sz="1200" dirty="0" err="1"/>
              <a:t>pRb</a:t>
            </a:r>
            <a:r>
              <a:rPr lang="en-US" sz="1200" dirty="0"/>
              <a:t> (S780) and Rb (total).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325087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194733" y="728133"/>
            <a:ext cx="6400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Supplemental Fig. 5   Rapamycin negatively regulates geroconversion in esophageal cancer cell lines.</a:t>
            </a:r>
            <a:endParaRPr lang="en-US" sz="1200" dirty="0"/>
          </a:p>
          <a:p>
            <a:r>
              <a:rPr lang="en-US" sz="1200" dirty="0"/>
              <a:t>2.5x10</a:t>
            </a:r>
            <a:r>
              <a:rPr lang="en-US" sz="1200" baseline="30000" dirty="0"/>
              <a:t>3</a:t>
            </a:r>
            <a:r>
              <a:rPr lang="en-US" sz="1200" dirty="0"/>
              <a:t> of TE7 cells were plated and treated with either </a:t>
            </a:r>
            <a:r>
              <a:rPr lang="en-US" sz="1200" dirty="0" err="1"/>
              <a:t>rapamycin</a:t>
            </a:r>
            <a:r>
              <a:rPr lang="en-US" sz="1200" dirty="0"/>
              <a:t> at 50nM, palbociclib, or both </a:t>
            </a:r>
            <a:r>
              <a:rPr lang="en-US" sz="1200" dirty="0" err="1"/>
              <a:t>rapamycin</a:t>
            </a:r>
            <a:r>
              <a:rPr lang="en-US" sz="1200" dirty="0"/>
              <a:t> and palbociclib for 8 days, and then cells were cultured for additional 14 days after palbociclib was washed out. Colonies were visualized by </a:t>
            </a:r>
            <a:r>
              <a:rPr lang="en-US" sz="1200" dirty="0" err="1"/>
              <a:t>Giemsa</a:t>
            </a:r>
            <a:r>
              <a:rPr lang="en-US" sz="1200" dirty="0"/>
              <a:t> stain.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en-US" sz="1200" b="1" dirty="0"/>
              <a:t>Supplemental Fig. 6   Palbociclib has no cytotoxicity in 983BR vemurafenib resistant cells.</a:t>
            </a:r>
            <a:endParaRPr lang="en-US" sz="1200" dirty="0"/>
          </a:p>
          <a:p>
            <a:r>
              <a:rPr lang="en-US" sz="1200" b="1" dirty="0"/>
              <a:t>(A)</a:t>
            </a:r>
            <a:r>
              <a:rPr lang="en-US" sz="1200" dirty="0"/>
              <a:t> Annexin V staining of 983B (vemurafenib sensitive) and 983BR (vemurafenib resistant) cells treated with DMSO, palbociclib 1μM, palbociclib 5μM, or palbociclib 10μM for 2 days to examine the cytotoxicity of palbociclib. </a:t>
            </a:r>
            <a:r>
              <a:rPr lang="en-US" sz="1200" b="1" dirty="0"/>
              <a:t>(B)</a:t>
            </a:r>
            <a:r>
              <a:rPr lang="en-US" sz="1200" dirty="0"/>
              <a:t> Annexin V staining of 983BR (vemurafenib resistant) cells infected with vector or p19</a:t>
            </a:r>
            <a:r>
              <a:rPr lang="en-US" sz="1200" baseline="30000" dirty="0"/>
              <a:t>INK4d</a:t>
            </a:r>
            <a:r>
              <a:rPr lang="en-US" sz="1200" dirty="0"/>
              <a:t> to determine the cytotoxicity of the expression of p19</a:t>
            </a:r>
            <a:r>
              <a:rPr lang="en-US" sz="1200" baseline="30000" dirty="0"/>
              <a:t>INK4d</a:t>
            </a:r>
            <a:r>
              <a:rPr lang="en-US" sz="1200" dirty="0"/>
              <a:t>.</a:t>
            </a:r>
          </a:p>
          <a:p>
            <a:r>
              <a:rPr lang="en-US" sz="1200" b="1" dirty="0"/>
              <a:t> </a:t>
            </a:r>
            <a:endParaRPr lang="en-US" sz="1200" dirty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518870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345" y="0"/>
            <a:ext cx="203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Fig. 1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0" y="773164"/>
            <a:ext cx="5410200" cy="279427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72533" y="3556338"/>
            <a:ext cx="625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Arial"/>
                <a:cs typeface="Arial"/>
              </a:rPr>
              <a:t>Supplemental Fig. 1   983BR and 1205LuR are resistant to vemurafenib.</a:t>
            </a:r>
            <a:endParaRPr lang="en-US" sz="1200" dirty="0">
              <a:latin typeface="Arial"/>
              <a:cs typeface="Arial"/>
            </a:endParaRPr>
          </a:p>
          <a:p>
            <a:r>
              <a:rPr lang="en-US" sz="1200" dirty="0">
                <a:latin typeface="Arial"/>
                <a:cs typeface="Arial"/>
              </a:rPr>
              <a:t>Cell cycle analysis of 983B, 983BR, 1205Lu, and 1205LuR cells treated with or without vemurafenib for 2 days by FACS.</a:t>
            </a:r>
            <a:endParaRPr lang="en-US" sz="12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10801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6345" y="0"/>
            <a:ext cx="203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Fig. 2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84078" y="474335"/>
            <a:ext cx="33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-461223" y="1662208"/>
            <a:ext cx="1514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Relative expression levels</a:t>
            </a:r>
            <a:endParaRPr lang="en-US" sz="10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948" y="3381177"/>
            <a:ext cx="5888484" cy="151003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79295" y="563235"/>
            <a:ext cx="33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B.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4225803" y="1082574"/>
            <a:ext cx="4951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Control</a:t>
            </a:r>
            <a:endParaRPr lang="en-US" sz="800" dirty="0"/>
          </a:p>
        </p:txBody>
      </p:sp>
      <p:sp>
        <p:nvSpPr>
          <p:cNvPr id="20" name="TextBox 19"/>
          <p:cNvSpPr txBox="1"/>
          <p:nvPr/>
        </p:nvSpPr>
        <p:spPr>
          <a:xfrm>
            <a:off x="4828892" y="1082574"/>
            <a:ext cx="641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Rapamycin</a:t>
            </a:r>
            <a:endParaRPr lang="en-US" sz="800" dirty="0"/>
          </a:p>
        </p:txBody>
      </p:sp>
      <p:sp>
        <p:nvSpPr>
          <p:cNvPr id="21" name="TextBox 20"/>
          <p:cNvSpPr txBox="1"/>
          <p:nvPr/>
        </p:nvSpPr>
        <p:spPr>
          <a:xfrm>
            <a:off x="5517226" y="1082574"/>
            <a:ext cx="6296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Palbociclib</a:t>
            </a:r>
            <a:endParaRPr lang="en-US" sz="800" dirty="0"/>
          </a:p>
        </p:txBody>
      </p:sp>
      <p:sp>
        <p:nvSpPr>
          <p:cNvPr id="22" name="TextBox 21"/>
          <p:cNvSpPr txBox="1"/>
          <p:nvPr/>
        </p:nvSpPr>
        <p:spPr>
          <a:xfrm>
            <a:off x="6162346" y="959464"/>
            <a:ext cx="69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Palbociclib+Rapamycin</a:t>
            </a:r>
            <a:endParaRPr lang="en-US" sz="800" dirty="0"/>
          </a:p>
        </p:txBody>
      </p:sp>
      <p:sp>
        <p:nvSpPr>
          <p:cNvPr id="23" name="TextBox 22"/>
          <p:cNvSpPr txBox="1"/>
          <p:nvPr/>
        </p:nvSpPr>
        <p:spPr>
          <a:xfrm>
            <a:off x="351013" y="3227288"/>
            <a:ext cx="33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C.</a:t>
            </a:r>
            <a:endParaRPr lang="en-US" sz="14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07573164"/>
              </p:ext>
            </p:extLst>
          </p:nvPr>
        </p:nvGraphicFramePr>
        <p:xfrm>
          <a:off x="385223" y="782112"/>
          <a:ext cx="3302305" cy="2164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7337" y="1298017"/>
            <a:ext cx="2667210" cy="1333081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87529" y="1490352"/>
            <a:ext cx="4825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3 days</a:t>
            </a:r>
            <a:endParaRPr lang="en-US" sz="900" dirty="0"/>
          </a:p>
        </p:txBody>
      </p:sp>
      <p:sp>
        <p:nvSpPr>
          <p:cNvPr id="25" name="TextBox 24"/>
          <p:cNvSpPr txBox="1"/>
          <p:nvPr/>
        </p:nvSpPr>
        <p:spPr>
          <a:xfrm>
            <a:off x="3687529" y="2185984"/>
            <a:ext cx="482562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/>
              <a:t>8 days</a:t>
            </a:r>
            <a:endParaRPr lang="en-US" sz="900" dirty="0"/>
          </a:p>
        </p:txBody>
      </p:sp>
      <p:sp>
        <p:nvSpPr>
          <p:cNvPr id="18" name="Rectangle 17"/>
          <p:cNvSpPr/>
          <p:nvPr/>
        </p:nvSpPr>
        <p:spPr>
          <a:xfrm>
            <a:off x="351013" y="5224271"/>
            <a:ext cx="625686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Supplemental Fig. 2   Inhibition of mTOR signaling pathway is critical for palbociclib-induced senescence in 983BR vemurafenib resistant cells, related to Figure. 6</a:t>
            </a:r>
            <a:endParaRPr lang="en-US" sz="1200" dirty="0"/>
          </a:p>
          <a:p>
            <a:r>
              <a:rPr lang="en-US" sz="1200" b="1" dirty="0"/>
              <a:t>(A)</a:t>
            </a:r>
            <a:r>
              <a:rPr lang="en-US" sz="1200" dirty="0"/>
              <a:t> QPCR analysis of 1205Lu cells treated with palbociclib for 8 days, PR1, PR2, PR3, PR6, and PR7 using a pair of primers to mTOR, Raptor, Rictor, S6K, and AKT1. Data normalized by GAPDH is shown. </a:t>
            </a:r>
            <a:r>
              <a:rPr lang="en-US" sz="1200" b="1" dirty="0"/>
              <a:t>(B)</a:t>
            </a:r>
            <a:r>
              <a:rPr lang="en-US" sz="1200" dirty="0"/>
              <a:t> 2.5x10</a:t>
            </a:r>
            <a:r>
              <a:rPr lang="en-US" sz="1200" baseline="30000" dirty="0"/>
              <a:t>3</a:t>
            </a:r>
            <a:r>
              <a:rPr lang="en-US" sz="1200" dirty="0"/>
              <a:t> of 983BR cells were plated and treated with either </a:t>
            </a:r>
            <a:r>
              <a:rPr lang="en-US" sz="1200" dirty="0" err="1"/>
              <a:t>rapamycin</a:t>
            </a:r>
            <a:r>
              <a:rPr lang="en-US" sz="1200" dirty="0"/>
              <a:t> at 50nM, palbociclib, or both </a:t>
            </a:r>
            <a:r>
              <a:rPr lang="en-US" sz="1200" dirty="0" err="1"/>
              <a:t>rapamycin</a:t>
            </a:r>
            <a:r>
              <a:rPr lang="en-US" sz="1200" dirty="0"/>
              <a:t> and palbociclib for either 3 days or 8 days, and then cells were cultured for additional 14 days after palbociclib was washed out. Colonies were visualized by </a:t>
            </a:r>
            <a:r>
              <a:rPr lang="en-US" sz="1200" dirty="0" err="1"/>
              <a:t>Giemsa</a:t>
            </a:r>
            <a:r>
              <a:rPr lang="en-US" sz="1200" dirty="0"/>
              <a:t> stain. </a:t>
            </a:r>
            <a:r>
              <a:rPr lang="en-US" sz="1200" b="1" dirty="0"/>
              <a:t>(C) </a:t>
            </a:r>
            <a:r>
              <a:rPr lang="en-US" sz="1200" dirty="0"/>
              <a:t>Cell cycle analysis of 1205Lu cells treated with or without palbociclib for 1 day, and palbociclib-exposed 1205Lu PR1, PR2, PR3, PR6, and PR7 by FACS.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7411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-16345" y="0"/>
            <a:ext cx="203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Fig. 3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209" y="1032486"/>
            <a:ext cx="2625368" cy="172759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1683" y="789525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Vector</a:t>
            </a:r>
            <a:endParaRPr lang="en-US" sz="1000" dirty="0"/>
          </a:p>
        </p:txBody>
      </p:sp>
      <p:sp>
        <p:nvSpPr>
          <p:cNvPr id="17" name="TextBox 16"/>
          <p:cNvSpPr txBox="1"/>
          <p:nvPr/>
        </p:nvSpPr>
        <p:spPr>
          <a:xfrm>
            <a:off x="1920312" y="789525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Raptor</a:t>
            </a:r>
            <a:endParaRPr lang="en-US" sz="1000" dirty="0"/>
          </a:p>
        </p:txBody>
      </p:sp>
      <p:sp>
        <p:nvSpPr>
          <p:cNvPr id="18" name="TextBox 17"/>
          <p:cNvSpPr txBox="1"/>
          <p:nvPr/>
        </p:nvSpPr>
        <p:spPr>
          <a:xfrm>
            <a:off x="2746093" y="789525"/>
            <a:ext cx="611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Myr-Akt</a:t>
            </a:r>
            <a:endParaRPr lang="en-US" sz="1000" dirty="0"/>
          </a:p>
        </p:txBody>
      </p:sp>
      <p:sp>
        <p:nvSpPr>
          <p:cNvPr id="19" name="TextBox 18"/>
          <p:cNvSpPr txBox="1"/>
          <p:nvPr/>
        </p:nvSpPr>
        <p:spPr>
          <a:xfrm>
            <a:off x="155202" y="2184416"/>
            <a:ext cx="74089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Palbociclib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289704" y="1329283"/>
            <a:ext cx="572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Control</a:t>
            </a:r>
            <a:endParaRPr lang="en-US" sz="10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9895" y="3890828"/>
            <a:ext cx="1066800" cy="893286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719545" y="4275641"/>
            <a:ext cx="5841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Pan </a:t>
            </a:r>
            <a:r>
              <a:rPr lang="en-US" sz="1000" dirty="0" err="1" smtClean="0"/>
              <a:t>Akt</a:t>
            </a:r>
            <a:endParaRPr lang="en-US" sz="1000" dirty="0"/>
          </a:p>
        </p:txBody>
      </p:sp>
      <p:sp>
        <p:nvSpPr>
          <p:cNvPr id="23" name="TextBox 22"/>
          <p:cNvSpPr txBox="1"/>
          <p:nvPr/>
        </p:nvSpPr>
        <p:spPr>
          <a:xfrm>
            <a:off x="1719545" y="3949866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Raptor</a:t>
            </a:r>
            <a:endParaRPr lang="en-US" sz="1000" dirty="0"/>
          </a:p>
        </p:txBody>
      </p:sp>
      <p:sp>
        <p:nvSpPr>
          <p:cNvPr id="24" name="TextBox 23"/>
          <p:cNvSpPr txBox="1"/>
          <p:nvPr/>
        </p:nvSpPr>
        <p:spPr>
          <a:xfrm>
            <a:off x="1719545" y="4528567"/>
            <a:ext cx="5072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β</a:t>
            </a:r>
            <a:r>
              <a:rPr lang="en-US" sz="1000" dirty="0" smtClean="0"/>
              <a:t>actin</a:t>
            </a:r>
            <a:endParaRPr lang="en-US" sz="1000" dirty="0"/>
          </a:p>
        </p:txBody>
      </p:sp>
      <p:sp>
        <p:nvSpPr>
          <p:cNvPr id="25" name="TextBox 24"/>
          <p:cNvSpPr txBox="1"/>
          <p:nvPr/>
        </p:nvSpPr>
        <p:spPr>
          <a:xfrm rot="16200000">
            <a:off x="651342" y="3560360"/>
            <a:ext cx="572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Control</a:t>
            </a:r>
            <a:endParaRPr lang="en-US" sz="1000" dirty="0"/>
          </a:p>
        </p:txBody>
      </p:sp>
      <p:sp>
        <p:nvSpPr>
          <p:cNvPr id="26" name="TextBox 25"/>
          <p:cNvSpPr txBox="1"/>
          <p:nvPr/>
        </p:nvSpPr>
        <p:spPr>
          <a:xfrm rot="16200000">
            <a:off x="1002046" y="3574111"/>
            <a:ext cx="5437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Raptor</a:t>
            </a:r>
            <a:endParaRPr lang="en-US" sz="1000" dirty="0"/>
          </a:p>
        </p:txBody>
      </p:sp>
      <p:sp>
        <p:nvSpPr>
          <p:cNvPr id="27" name="TextBox 26"/>
          <p:cNvSpPr txBox="1"/>
          <p:nvPr/>
        </p:nvSpPr>
        <p:spPr>
          <a:xfrm rot="16200000">
            <a:off x="1273965" y="3542476"/>
            <a:ext cx="6117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Myr-Akt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184078" y="474335"/>
            <a:ext cx="33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249025" y="2988247"/>
            <a:ext cx="33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B.</a:t>
            </a:r>
            <a:endParaRPr lang="en-US" sz="1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2258" y="1035746"/>
            <a:ext cx="856064" cy="172433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26229" y="782112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S6K</a:t>
            </a:r>
            <a:endParaRPr lang="en-US" sz="1000" dirty="0"/>
          </a:p>
        </p:txBody>
      </p:sp>
      <p:sp>
        <p:nvSpPr>
          <p:cNvPr id="32" name="TextBox 31"/>
          <p:cNvSpPr txBox="1"/>
          <p:nvPr/>
        </p:nvSpPr>
        <p:spPr>
          <a:xfrm>
            <a:off x="3218959" y="4470658"/>
            <a:ext cx="50727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β</a:t>
            </a:r>
            <a:r>
              <a:rPr lang="en-US" sz="1000" dirty="0" smtClean="0"/>
              <a:t>actin</a:t>
            </a:r>
            <a:endParaRPr lang="en-US" sz="1000" dirty="0"/>
          </a:p>
        </p:txBody>
      </p:sp>
      <p:sp>
        <p:nvSpPr>
          <p:cNvPr id="33" name="TextBox 32"/>
          <p:cNvSpPr txBox="1"/>
          <p:nvPr/>
        </p:nvSpPr>
        <p:spPr>
          <a:xfrm>
            <a:off x="3218959" y="4207398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00" dirty="0" smtClean="0"/>
              <a:t>S6K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 rot="16200000">
            <a:off x="2482052" y="3838622"/>
            <a:ext cx="5727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Control</a:t>
            </a:r>
            <a:endParaRPr lang="en-US" sz="1000" dirty="0"/>
          </a:p>
        </p:txBody>
      </p:sp>
      <p:sp>
        <p:nvSpPr>
          <p:cNvPr id="35" name="TextBox 34"/>
          <p:cNvSpPr txBox="1"/>
          <p:nvPr/>
        </p:nvSpPr>
        <p:spPr>
          <a:xfrm rot="16200000">
            <a:off x="2875648" y="3930081"/>
            <a:ext cx="38985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S6K</a:t>
            </a:r>
            <a:endParaRPr lang="en-US" sz="1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494" y="4207399"/>
            <a:ext cx="695228" cy="29384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4494" y="4509226"/>
            <a:ext cx="695228" cy="168464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51013" y="5224271"/>
            <a:ext cx="62568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Supplemental Fig. 3   Overexpression of mTOR signaling overrides palbociclib-induced senescence in 983BR vemurafenib resistant cells, related to Figure. 7</a:t>
            </a:r>
            <a:endParaRPr lang="en-US" sz="1200" dirty="0"/>
          </a:p>
          <a:p>
            <a:r>
              <a:rPr lang="en-US" sz="1200" b="1" dirty="0"/>
              <a:t>(A)</a:t>
            </a:r>
            <a:r>
              <a:rPr lang="en-US" sz="1200" dirty="0"/>
              <a:t> 2.5x10</a:t>
            </a:r>
            <a:r>
              <a:rPr lang="en-US" sz="1200" baseline="30000" dirty="0"/>
              <a:t>3</a:t>
            </a:r>
            <a:r>
              <a:rPr lang="en-US" sz="1200" dirty="0"/>
              <a:t> of 983BR cells infected with control, Raptor, </a:t>
            </a:r>
            <a:r>
              <a:rPr lang="en-US" sz="1200" dirty="0" err="1"/>
              <a:t>Myr</a:t>
            </a:r>
            <a:r>
              <a:rPr lang="en-US" sz="1200" dirty="0"/>
              <a:t>-Akt, or S6K were plated and treated with or without palbociclib for 8 days, and then cells were cultured for additional 14 days after palbociclib was washed out. Colonies were visualized by </a:t>
            </a:r>
            <a:r>
              <a:rPr lang="en-US" sz="1200" dirty="0" err="1"/>
              <a:t>Giemsa</a:t>
            </a:r>
            <a:r>
              <a:rPr lang="en-US" sz="1200" dirty="0"/>
              <a:t> stain. </a:t>
            </a:r>
            <a:r>
              <a:rPr lang="en-US" sz="1200" b="1" dirty="0"/>
              <a:t>(B)</a:t>
            </a:r>
            <a:r>
              <a:rPr lang="en-US" sz="1200" dirty="0"/>
              <a:t> Western blot analysis of the lysates from 983BR cells infected with control, Raptor, </a:t>
            </a:r>
            <a:r>
              <a:rPr lang="en-US" sz="1200" dirty="0" err="1"/>
              <a:t>Myr</a:t>
            </a:r>
            <a:r>
              <a:rPr lang="en-US" sz="1200" dirty="0"/>
              <a:t>-Akt, or S6K for Raptor, Pan Akt, and S6K.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06017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345" y="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Fig. 4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64467" y="1683556"/>
            <a:ext cx="1557867" cy="99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1532" y="1746873"/>
            <a:ext cx="7779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err="1" smtClean="0"/>
              <a:t>pRb</a:t>
            </a:r>
            <a:r>
              <a:rPr lang="en-US" sz="1050" dirty="0" smtClean="0"/>
              <a:t> (S780)</a:t>
            </a:r>
            <a:endParaRPr lang="en-US" sz="1050" dirty="0"/>
          </a:p>
        </p:txBody>
      </p:sp>
      <p:sp>
        <p:nvSpPr>
          <p:cNvPr id="8" name="TextBox 7"/>
          <p:cNvSpPr txBox="1"/>
          <p:nvPr/>
        </p:nvSpPr>
        <p:spPr>
          <a:xfrm>
            <a:off x="5071532" y="2081602"/>
            <a:ext cx="6976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050" dirty="0" err="1" smtClean="0"/>
              <a:t>Rb</a:t>
            </a:r>
            <a:r>
              <a:rPr lang="ja-JP" altLang="en-US" sz="1050" dirty="0" smtClean="0"/>
              <a:t> </a:t>
            </a:r>
            <a:r>
              <a:rPr lang="en-US" altLang="ja-JP" sz="1050" dirty="0" smtClean="0"/>
              <a:t>(total)</a:t>
            </a:r>
            <a:endParaRPr lang="en-US" sz="1050" dirty="0"/>
          </a:p>
        </p:txBody>
      </p:sp>
      <p:sp>
        <p:nvSpPr>
          <p:cNvPr id="9" name="TextBox 8"/>
          <p:cNvSpPr txBox="1"/>
          <p:nvPr/>
        </p:nvSpPr>
        <p:spPr>
          <a:xfrm>
            <a:off x="5071532" y="2399528"/>
            <a:ext cx="52340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/>
              <a:t>βactin</a:t>
            </a:r>
            <a:endParaRPr lang="en-US" sz="105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504394" y="1280878"/>
            <a:ext cx="65038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Control</a:t>
            </a:r>
            <a:endParaRPr lang="en-US" sz="1200" dirty="0"/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85001" y="1391911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4321179" y="1393213"/>
            <a:ext cx="4257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PR6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 rot="16200000">
            <a:off x="4679563" y="1391911"/>
            <a:ext cx="4283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PR7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51013" y="537843"/>
            <a:ext cx="33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357218" y="509264"/>
            <a:ext cx="33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B.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 rot="16200000">
            <a:off x="389474" y="1737827"/>
            <a:ext cx="15146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Relative expression levels</a:t>
            </a:r>
            <a:endParaRPr lang="en-US" sz="1000" dirty="0"/>
          </a:p>
        </p:txBody>
      </p:sp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2004751"/>
              </p:ext>
            </p:extLst>
          </p:nvPr>
        </p:nvGraphicFramePr>
        <p:xfrm>
          <a:off x="1303780" y="722845"/>
          <a:ext cx="1354667" cy="2413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Rectangle 18"/>
          <p:cNvSpPr/>
          <p:nvPr/>
        </p:nvSpPr>
        <p:spPr>
          <a:xfrm>
            <a:off x="228784" y="3437805"/>
            <a:ext cx="6256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Supplemental Fig. 4   Rb expression in the palbociclib resistant cells.</a:t>
            </a:r>
            <a:endParaRPr lang="en-US" sz="1200" dirty="0"/>
          </a:p>
          <a:p>
            <a:r>
              <a:rPr lang="en-US" sz="1200" b="1" dirty="0"/>
              <a:t>(A)</a:t>
            </a:r>
            <a:r>
              <a:rPr lang="en-US" sz="1200" dirty="0"/>
              <a:t> QPCR analysis of 1205Lu cells treated with or without palbociclib for 8 days, PR1, PR2, PR3, PR6, and PR7 using a pair of primer to Rb1. Data normalized by GAPDH. </a:t>
            </a:r>
            <a:r>
              <a:rPr lang="en-US" sz="1200" b="1" dirty="0"/>
              <a:t>(B)</a:t>
            </a:r>
            <a:r>
              <a:rPr lang="en-US" sz="1200" dirty="0"/>
              <a:t> Western blot analysis of the lysates from 1205Lu cells, and PR2, PR6, and PR7 cells cultured without palbociclib for 2 weeks for </a:t>
            </a:r>
            <a:r>
              <a:rPr lang="en-US" sz="1200" dirty="0" err="1"/>
              <a:t>pRb</a:t>
            </a:r>
            <a:r>
              <a:rPr lang="en-US" sz="1200" dirty="0"/>
              <a:t> (S780) and Rb (total).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89263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6345" y="0"/>
            <a:ext cx="203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Fig. </a:t>
            </a:r>
            <a:r>
              <a:rPr lang="en-US" dirty="0"/>
              <a:t>5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9476" y="1020346"/>
            <a:ext cx="2997200" cy="15004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0541" y="804902"/>
            <a:ext cx="49514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smtClean="0"/>
              <a:t>Control</a:t>
            </a:r>
            <a:endParaRPr lang="en-US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1352530" y="804902"/>
            <a:ext cx="6417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Rapamycin</a:t>
            </a:r>
            <a:endParaRPr lang="en-US" sz="800" dirty="0"/>
          </a:p>
        </p:txBody>
      </p:sp>
      <p:sp>
        <p:nvSpPr>
          <p:cNvPr id="9" name="TextBox 8"/>
          <p:cNvSpPr txBox="1"/>
          <p:nvPr/>
        </p:nvSpPr>
        <p:spPr>
          <a:xfrm>
            <a:off x="2110714" y="804902"/>
            <a:ext cx="62965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 smtClean="0"/>
              <a:t>Palbociclib</a:t>
            </a:r>
            <a:endParaRPr lang="en-US" sz="800" dirty="0"/>
          </a:p>
        </p:txBody>
      </p:sp>
      <p:sp>
        <p:nvSpPr>
          <p:cNvPr id="10" name="TextBox 9"/>
          <p:cNvSpPr txBox="1"/>
          <p:nvPr/>
        </p:nvSpPr>
        <p:spPr>
          <a:xfrm>
            <a:off x="2819334" y="681792"/>
            <a:ext cx="6913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err="1" smtClean="0"/>
              <a:t>Palbociclib+Rapamycin</a:t>
            </a:r>
            <a:endParaRPr lang="en-US" sz="800" dirty="0"/>
          </a:p>
        </p:txBody>
      </p:sp>
      <p:sp>
        <p:nvSpPr>
          <p:cNvPr id="11" name="Rectangle 10"/>
          <p:cNvSpPr/>
          <p:nvPr/>
        </p:nvSpPr>
        <p:spPr>
          <a:xfrm>
            <a:off x="228784" y="3437805"/>
            <a:ext cx="6256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Supplemental Fig. 5   Rapamycin negatively regulates geroconversion in esophageal cancer cell lines.</a:t>
            </a:r>
            <a:endParaRPr lang="en-US" sz="1200" dirty="0"/>
          </a:p>
          <a:p>
            <a:r>
              <a:rPr lang="en-US" sz="1200" dirty="0"/>
              <a:t>2.5x10</a:t>
            </a:r>
            <a:r>
              <a:rPr lang="en-US" sz="1200" baseline="30000" dirty="0"/>
              <a:t>3</a:t>
            </a:r>
            <a:r>
              <a:rPr lang="en-US" sz="1200" dirty="0"/>
              <a:t> of TE7 cells were plated and treated with either </a:t>
            </a:r>
            <a:r>
              <a:rPr lang="en-US" sz="1200" dirty="0" err="1"/>
              <a:t>rapamycin</a:t>
            </a:r>
            <a:r>
              <a:rPr lang="en-US" sz="1200" dirty="0"/>
              <a:t> at 50nM, palbociclib, or both </a:t>
            </a:r>
            <a:r>
              <a:rPr lang="en-US" sz="1200" dirty="0" err="1"/>
              <a:t>rapamycin</a:t>
            </a:r>
            <a:r>
              <a:rPr lang="en-US" sz="1200" dirty="0"/>
              <a:t> and palbociclib for 8 days, and then cells were cultured for additional 14 days after palbociclib was washed out. Colonies were visualized by </a:t>
            </a:r>
            <a:r>
              <a:rPr lang="en-US" sz="1200" dirty="0" err="1"/>
              <a:t>Giemsa</a:t>
            </a:r>
            <a:r>
              <a:rPr lang="en-US" sz="1200" dirty="0"/>
              <a:t> stain.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80673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55" y="568809"/>
            <a:ext cx="4947595" cy="22089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450" y="2744538"/>
            <a:ext cx="71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Annexin</a:t>
            </a:r>
            <a:r>
              <a:rPr lang="en-US" sz="1000" dirty="0" smtClean="0"/>
              <a:t> V</a:t>
            </a:r>
            <a:endParaRPr lang="en-US" sz="1000" dirty="0"/>
          </a:p>
        </p:txBody>
      </p:sp>
      <p:sp>
        <p:nvSpPr>
          <p:cNvPr id="12" name="TextBox 11"/>
          <p:cNvSpPr txBox="1"/>
          <p:nvPr/>
        </p:nvSpPr>
        <p:spPr>
          <a:xfrm>
            <a:off x="-16345" y="0"/>
            <a:ext cx="2031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Supplemental Fig. 6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88831" y="3632200"/>
            <a:ext cx="2356069" cy="10837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785" y="474335"/>
            <a:ext cx="333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A.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401785" y="3260496"/>
            <a:ext cx="327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B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742005" y="4025900"/>
            <a:ext cx="5950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983BR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1765572" y="3380602"/>
            <a:ext cx="5999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Vector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2747707" y="3380602"/>
            <a:ext cx="6727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p19</a:t>
            </a:r>
            <a:r>
              <a:rPr lang="en-US" sz="1200" baseline="30000" dirty="0" smtClean="0"/>
              <a:t>INK4d</a:t>
            </a:r>
            <a:endParaRPr lang="en-US" sz="1200" baseline="30000" dirty="0"/>
          </a:p>
        </p:txBody>
      </p:sp>
      <p:sp>
        <p:nvSpPr>
          <p:cNvPr id="11" name="TextBox 10"/>
          <p:cNvSpPr txBox="1"/>
          <p:nvPr/>
        </p:nvSpPr>
        <p:spPr>
          <a:xfrm>
            <a:off x="2221608" y="4702893"/>
            <a:ext cx="7115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/>
              <a:t>Annexin</a:t>
            </a:r>
            <a:r>
              <a:rPr lang="en-US" sz="1000" dirty="0" smtClean="0"/>
              <a:t> V</a:t>
            </a:r>
            <a:endParaRPr lang="en-US" sz="1000" dirty="0"/>
          </a:p>
        </p:txBody>
      </p:sp>
      <p:sp>
        <p:nvSpPr>
          <p:cNvPr id="13" name="Rectangle 12"/>
          <p:cNvSpPr/>
          <p:nvPr/>
        </p:nvSpPr>
        <p:spPr>
          <a:xfrm>
            <a:off x="228784" y="4957582"/>
            <a:ext cx="62568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/>
              <a:t>Supplemental Fig. 6   Palbociclib has no cytotoxicity in 983BR vemurafenib resistant cells.</a:t>
            </a:r>
            <a:endParaRPr lang="en-US" sz="1200" dirty="0"/>
          </a:p>
          <a:p>
            <a:r>
              <a:rPr lang="en-US" sz="1200" b="1" dirty="0"/>
              <a:t>(A)</a:t>
            </a:r>
            <a:r>
              <a:rPr lang="en-US" sz="1200" dirty="0"/>
              <a:t> Annexin V staining of 983B (vemurafenib sensitive) and 983BR (vemurafenib resistant) cells treated with DMSO, palbociclib 1μM, palbociclib 5μM, or palbociclib 10μM for 2 days to examine the cytotoxicity of palbociclib. </a:t>
            </a:r>
            <a:r>
              <a:rPr lang="en-US" sz="1200" b="1" dirty="0"/>
              <a:t>(B)</a:t>
            </a:r>
            <a:r>
              <a:rPr lang="en-US" sz="1200" dirty="0"/>
              <a:t> Annexin V staining of 983BR (vemurafenib resistant) cells infected with vector or p19</a:t>
            </a:r>
            <a:r>
              <a:rPr lang="en-US" sz="1200" baseline="30000" dirty="0"/>
              <a:t>INK4d</a:t>
            </a:r>
            <a:r>
              <a:rPr lang="en-US" sz="1200" dirty="0"/>
              <a:t> to determine the cytotoxicity of the expression of p19</a:t>
            </a:r>
            <a:r>
              <a:rPr lang="en-US" sz="1200" baseline="30000" dirty="0"/>
              <a:t>INK4d</a:t>
            </a:r>
            <a:r>
              <a:rPr lang="en-US" sz="1200" dirty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96880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12173</TotalTime>
  <Words>658</Words>
  <Application>Microsoft Macintosh PowerPoint</Application>
  <PresentationFormat>On-screen Show (4:3)</PresentationFormat>
  <Paragraphs>95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Akihiro Yoshida</dc:creator>
  <cp:lastModifiedBy>J. Alan Diehl</cp:lastModifiedBy>
  <cp:revision>271</cp:revision>
  <cp:lastPrinted>2016-01-23T21:23:53Z</cp:lastPrinted>
  <dcterms:created xsi:type="dcterms:W3CDTF">2015-02-25T22:54:26Z</dcterms:created>
  <dcterms:modified xsi:type="dcterms:W3CDTF">2016-02-08T22:42:10Z</dcterms:modified>
</cp:coreProperties>
</file>