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441" autoAdjust="0"/>
  </p:normalViewPr>
  <p:slideViewPr>
    <p:cSldViewPr snapToGrid="0" snapToObjects="1">
      <p:cViewPr>
        <p:scale>
          <a:sx n="100" d="100"/>
          <a:sy n="100" d="100"/>
        </p:scale>
        <p:origin x="-29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ennislabimac5:Desktop:PDL1.13%20Expts:Completed%20Expts:PDL1.13.22:PDL1.13.2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ennislabimac5:Desktop:IHC%20Scoring/pics:pHP1gamma%20IHC%20scoring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ennislabimac5:Desktop:B7H1.12%20Expts:B7H1.12.21:anti-muPD1%20study%202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dennislabimac5:Desktop:B7H1.12%20Expts:Completed/Written%20Up%20Experiments:B7H1.12.24:B7H1.12.24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mpleted&#61474;Written%20Up%20Experiments\B7H1.12.22\B7H1.12.22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KJL:Completed/Written%20Up%20Experiments:B7H1.12.22:B7H1.12.22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ennislabimac5:Desktop:B7H1.12%20Expts:Completed/Written%20Up%20Experiments:B7H1.12.21:anti-muPD1%20study%20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ennislabimac5:Desktop:B7H1.12%20Expts:B7H1.12.15:B7H1.12.15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ennislabimac5:Desktop:B7H1.12%20Expts:Completed/Written%20Up%20Experiments:B7H1.12.10:B7H1.12.1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mpleted&#61474;Written%20Up%20Experiments\B7H1.12.24\B7H1.12.2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ennislabimac5:Desktop:B7H1.12.14:B7H1.12.14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mpleted&#61474;Written%20Up%20Experiments\B7H1.12.24\B7H1.12.2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ennislabimac5:Desktop:mTOR%20PDL1%20Statistical%20Summary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ennislabimac5:Desktop:IO33%20sub%20cut%20tx%20IHC%20scoring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ennislabimac5:Desktop:IO33%20sub%20cut%20tx%20IHC%20scor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2480590275866"/>
          <c:y val="6.6295897223373396E-2"/>
          <c:w val="0.58220417377897704"/>
          <c:h val="0.675145462080398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Sheet1!$C$66:$E$66</c:f>
                <c:numCache>
                  <c:formatCode>General</c:formatCode>
                  <c:ptCount val="3"/>
                  <c:pt idx="1">
                    <c:v>0.37068186143890802</c:v>
                  </c:pt>
                  <c:pt idx="2">
                    <c:v>0.35740010093132402</c:v>
                  </c:pt>
                </c:numCache>
              </c:numRef>
            </c:plus>
            <c:minus>
              <c:numRef>
                <c:f>Sheet1!$C$66:$E$66</c:f>
                <c:numCache>
                  <c:formatCode>General</c:formatCode>
                  <c:ptCount val="3"/>
                  <c:pt idx="1">
                    <c:v>0.37068186143890802</c:v>
                  </c:pt>
                  <c:pt idx="2">
                    <c:v>0.35740010093132402</c:v>
                  </c:pt>
                </c:numCache>
              </c:numRef>
            </c:minus>
          </c:errBars>
          <c:cat>
            <c:strRef>
              <c:f>Sheet1!$B$69:$B$71</c:f>
              <c:strCache>
                <c:ptCount val="3"/>
                <c:pt idx="0">
                  <c:v>Veh</c:v>
                </c:pt>
                <c:pt idx="1">
                  <c:v>16h </c:v>
                </c:pt>
                <c:pt idx="2">
                  <c:v>24h </c:v>
                </c:pt>
              </c:strCache>
            </c:strRef>
          </c:cat>
          <c:val>
            <c:numRef>
              <c:f>Sheet1!$C$69:$C$71</c:f>
              <c:numCache>
                <c:formatCode>General</c:formatCode>
                <c:ptCount val="3"/>
                <c:pt idx="0">
                  <c:v>1</c:v>
                </c:pt>
                <c:pt idx="1">
                  <c:v>0.85289889793962603</c:v>
                </c:pt>
                <c:pt idx="2">
                  <c:v>0.90368950646861501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1229056"/>
        <c:axId val="11390976"/>
      </c:barChart>
      <c:catAx>
        <c:axId val="112290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Helvetica"/>
                <a:cs typeface="Helvetica"/>
              </a:defRPr>
            </a:pPr>
            <a:endParaRPr lang="en-US"/>
          </a:p>
        </c:txPr>
        <c:crossAx val="11390976"/>
        <c:crosses val="autoZero"/>
        <c:auto val="1"/>
        <c:lblAlgn val="ctr"/>
        <c:lblOffset val="100"/>
        <c:noMultiLvlLbl val="0"/>
      </c:catAx>
      <c:valAx>
        <c:axId val="11390976"/>
        <c:scaling>
          <c:orientation val="minMax"/>
          <c:max val="1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 b="0">
                    <a:latin typeface="Helvetica"/>
                    <a:cs typeface="Helvetica"/>
                  </a:defRPr>
                </a:pPr>
                <a:r>
                  <a:rPr lang="cs-CZ" sz="800" b="0" i="0" baseline="0" dirty="0" err="1" smtClean="0">
                    <a:effectLst/>
                    <a:latin typeface="Helvetica"/>
                    <a:cs typeface="Helvetica"/>
                  </a:rPr>
                  <a:t>Fold</a:t>
                </a:r>
                <a:r>
                  <a:rPr lang="cs-CZ" sz="800" b="0" i="0" baseline="0" dirty="0" smtClean="0">
                    <a:effectLst/>
                    <a:latin typeface="Helvetica"/>
                    <a:cs typeface="Helvetica"/>
                  </a:rPr>
                  <a:t> </a:t>
                </a:r>
                <a:r>
                  <a:rPr lang="cs-CZ" sz="800" b="0" i="0" baseline="0" dirty="0" err="1" smtClean="0">
                    <a:effectLst/>
                    <a:latin typeface="Helvetica"/>
                    <a:cs typeface="Helvetica"/>
                  </a:rPr>
                  <a:t>change</a:t>
                </a:r>
                <a:r>
                  <a:rPr lang="cs-CZ" sz="800" b="0" i="0" baseline="0" dirty="0" smtClean="0">
                    <a:effectLst/>
                    <a:latin typeface="Helvetica"/>
                    <a:cs typeface="Helvetica"/>
                  </a:rPr>
                  <a:t> B7-H4</a:t>
                </a:r>
                <a:endParaRPr lang="cs-CZ" sz="800" b="0" dirty="0">
                  <a:effectLst/>
                  <a:latin typeface="Helvetica"/>
                  <a:cs typeface="Helvetica"/>
                </a:endParaRPr>
              </a:p>
            </c:rich>
          </c:tx>
          <c:layout>
            <c:manualLayout>
              <c:xMode val="edge"/>
              <c:yMode val="edge"/>
              <c:x val="0"/>
              <c:y val="2.236640299080610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Helvetica"/>
                <a:cs typeface="Helvetica"/>
              </a:defRPr>
            </a:pPr>
            <a:endParaRPr lang="en-US"/>
          </a:p>
        </c:txPr>
        <c:crossAx val="11229056"/>
        <c:crosses val="autoZero"/>
        <c:crossBetween val="between"/>
        <c:majorUnit val="0.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407696147172799"/>
          <c:y val="0.11341614795895601"/>
          <c:w val="0.22860266679343"/>
          <c:h val="0.51399772343358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Sheet2!$H$32</c:f>
              <c:strCache>
                <c:ptCount val="1"/>
                <c:pt idx="0">
                  <c:v>Veh&amp;IgG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Sheet2!$B$46</c:f>
                <c:numCache>
                  <c:formatCode>General</c:formatCode>
                  <c:ptCount val="1"/>
                  <c:pt idx="0">
                    <c:v>5.1604821675946164</c:v>
                  </c:pt>
                </c:numCache>
              </c:numRef>
            </c:plus>
            <c:minus>
              <c:numRef>
                <c:f>Sheet2!$B$46</c:f>
                <c:numCache>
                  <c:formatCode>General</c:formatCode>
                  <c:ptCount val="1"/>
                  <c:pt idx="0">
                    <c:v>5.1604821675946164</c:v>
                  </c:pt>
                </c:numCache>
              </c:numRef>
            </c:minus>
          </c:errBars>
          <c:val>
            <c:numRef>
              <c:f>Sheet2!$I$32</c:f>
              <c:numCache>
                <c:formatCode>0</c:formatCode>
                <c:ptCount val="1"/>
                <c:pt idx="0">
                  <c:v>35.416666666666423</c:v>
                </c:pt>
              </c:numCache>
            </c:numRef>
          </c:val>
        </c:ser>
        <c:ser>
          <c:idx val="1"/>
          <c:order val="1"/>
          <c:tx>
            <c:strRef>
              <c:f>Sheet2!$H$33</c:f>
              <c:strCache>
                <c:ptCount val="1"/>
                <c:pt idx="0">
                  <c:v>Rapa&amp;αPD-1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Sheet2!$E$44</c:f>
                <c:numCache>
                  <c:formatCode>General</c:formatCode>
                  <c:ptCount val="1"/>
                  <c:pt idx="0">
                    <c:v>11.98249092054758</c:v>
                  </c:pt>
                </c:numCache>
              </c:numRef>
            </c:plus>
            <c:minus>
              <c:numRef>
                <c:f>Sheet2!$E$44</c:f>
                <c:numCache>
                  <c:formatCode>General</c:formatCode>
                  <c:ptCount val="1"/>
                  <c:pt idx="0">
                    <c:v>11.98249092054758</c:v>
                  </c:pt>
                </c:numCache>
              </c:numRef>
            </c:minus>
          </c:errBars>
          <c:val>
            <c:numRef>
              <c:f>Sheet2!$I$33</c:f>
              <c:numCache>
                <c:formatCode>General</c:formatCode>
                <c:ptCount val="1"/>
                <c:pt idx="0">
                  <c:v>74.8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10"/>
        <c:axId val="8435584"/>
        <c:axId val="8437120"/>
      </c:barChart>
      <c:catAx>
        <c:axId val="843558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8437120"/>
        <c:crosses val="autoZero"/>
        <c:auto val="1"/>
        <c:lblAlgn val="ctr"/>
        <c:lblOffset val="100"/>
        <c:noMultiLvlLbl val="0"/>
      </c:catAx>
      <c:valAx>
        <c:axId val="84371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pHP1-γ</a:t>
                </a:r>
                <a:r>
                  <a:rPr lang="en-US" baseline="30000" dirty="0"/>
                  <a:t>+</a:t>
                </a:r>
                <a:r>
                  <a:rPr lang="en-US" dirty="0"/>
                  <a:t> / HPF</a:t>
                </a:r>
              </a:p>
            </c:rich>
          </c:tx>
          <c:layout>
            <c:manualLayout>
              <c:xMode val="edge"/>
              <c:yMode val="edge"/>
              <c:x val="0.123665348851335"/>
              <c:y val="0.1180379762052780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84355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41732283464603"/>
          <c:y val="5.6892194031301697E-2"/>
          <c:w val="0.69236506268758502"/>
          <c:h val="0.53657820550209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Data!$Y$69</c:f>
              <c:strCache>
                <c:ptCount val="1"/>
                <c:pt idx="0">
                  <c:v>Day 21</c:v>
                </c:pt>
              </c:strCache>
            </c:strRef>
          </c:tx>
          <c:spPr>
            <a:solidFill>
              <a:schemeClr val="tx1"/>
            </a:solidFill>
            <a:ln w="12700"/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Data!$Z$70:$Z$76</c:f>
                <c:numCache>
                  <c:formatCode>General</c:formatCode>
                  <c:ptCount val="7"/>
                  <c:pt idx="0">
                    <c:v>2.86959496728127E-2</c:v>
                  </c:pt>
                  <c:pt idx="1">
                    <c:v>8.2688984794152903E-2</c:v>
                  </c:pt>
                  <c:pt idx="2">
                    <c:v>4.36476234318443E-2</c:v>
                  </c:pt>
                  <c:pt idx="3">
                    <c:v>3.2664109915548502E-2</c:v>
                  </c:pt>
                  <c:pt idx="4">
                    <c:v>3.9188734758856598E-2</c:v>
                  </c:pt>
                  <c:pt idx="5">
                    <c:v>6.8304173143489202E-2</c:v>
                  </c:pt>
                  <c:pt idx="6">
                    <c:v>2.2835547798669201E-2</c:v>
                  </c:pt>
                </c:numCache>
              </c:numRef>
            </c:plus>
            <c:minus>
              <c:numRef>
                <c:f>Data!$Z$70:$Z$76</c:f>
                <c:numCache>
                  <c:formatCode>General</c:formatCode>
                  <c:ptCount val="7"/>
                  <c:pt idx="0">
                    <c:v>2.86959496728127E-2</c:v>
                  </c:pt>
                  <c:pt idx="1">
                    <c:v>8.2688984794152903E-2</c:v>
                  </c:pt>
                  <c:pt idx="2">
                    <c:v>4.36476234318443E-2</c:v>
                  </c:pt>
                  <c:pt idx="3">
                    <c:v>3.2664109915548502E-2</c:v>
                  </c:pt>
                  <c:pt idx="4">
                    <c:v>3.9188734758856598E-2</c:v>
                  </c:pt>
                  <c:pt idx="5">
                    <c:v>6.8304173143489202E-2</c:v>
                  </c:pt>
                  <c:pt idx="6">
                    <c:v>2.2835547798669201E-2</c:v>
                  </c:pt>
                </c:numCache>
              </c:numRef>
            </c:minus>
          </c:errBars>
          <c:cat>
            <c:strRef>
              <c:f>Data!$X$70:$X$76</c:f>
              <c:strCache>
                <c:ptCount val="7"/>
                <c:pt idx="0">
                  <c:v>IgG</c:v>
                </c:pt>
                <c:pt idx="1">
                  <c:v>αPD-1</c:v>
                </c:pt>
                <c:pt idx="2">
                  <c:v>Veh</c:v>
                </c:pt>
                <c:pt idx="3">
                  <c:v>Rapa</c:v>
                </c:pt>
                <c:pt idx="4">
                  <c:v>Veh&amp;αPD-1</c:v>
                </c:pt>
                <c:pt idx="5">
                  <c:v>Rapa&amp;IgG</c:v>
                </c:pt>
                <c:pt idx="6">
                  <c:v>Rapa&amp;αPD-1</c:v>
                </c:pt>
              </c:strCache>
            </c:strRef>
          </c:cat>
          <c:val>
            <c:numRef>
              <c:f>Data!$Y$70:$Y$76</c:f>
              <c:numCache>
                <c:formatCode>General</c:formatCode>
                <c:ptCount val="7"/>
                <c:pt idx="0">
                  <c:v>0.67933233333333298</c:v>
                </c:pt>
                <c:pt idx="1">
                  <c:v>0.65854841666666697</c:v>
                </c:pt>
                <c:pt idx="2">
                  <c:v>0.51816066666666705</c:v>
                </c:pt>
                <c:pt idx="3">
                  <c:v>0.44358558333333298</c:v>
                </c:pt>
                <c:pt idx="4">
                  <c:v>0.55251399999999995</c:v>
                </c:pt>
                <c:pt idx="5">
                  <c:v>0.39530033333333298</c:v>
                </c:pt>
                <c:pt idx="6">
                  <c:v>0.13836799999999999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54528"/>
        <c:axId val="10456064"/>
      </c:barChart>
      <c:catAx>
        <c:axId val="1045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800">
                <a:latin typeface="Helvetica" pitchFamily="34" charset="0"/>
                <a:cs typeface="Helvetica" pitchFamily="34" charset="0"/>
              </a:defRPr>
            </a:pPr>
            <a:endParaRPr lang="en-US"/>
          </a:p>
        </c:txPr>
        <c:crossAx val="10456064"/>
        <c:crosses val="autoZero"/>
        <c:auto val="1"/>
        <c:lblAlgn val="ctr"/>
        <c:lblOffset val="100"/>
        <c:noMultiLvlLbl val="0"/>
      </c:catAx>
      <c:valAx>
        <c:axId val="104560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>
                    <a:latin typeface="Helvetica" pitchFamily="34" charset="0"/>
                    <a:cs typeface="Helvetica" pitchFamily="34" charset="0"/>
                  </a:defRPr>
                </a:pPr>
                <a:r>
                  <a:rPr lang="en-US" sz="800" dirty="0">
                    <a:latin typeface="Helvetica" pitchFamily="34" charset="0"/>
                    <a:cs typeface="Helvetica" pitchFamily="34" charset="0"/>
                  </a:rPr>
                  <a:t>Day 21 Tumor Volume cm</a:t>
                </a:r>
                <a:r>
                  <a:rPr lang="en-US" sz="800" baseline="30000" dirty="0">
                    <a:latin typeface="Helvetica" pitchFamily="34" charset="0"/>
                    <a:cs typeface="Helvetica" pitchFamily="34" charset="0"/>
                  </a:rPr>
                  <a:t>3</a:t>
                </a:r>
              </a:p>
            </c:rich>
          </c:tx>
          <c:layout>
            <c:manualLayout>
              <c:xMode val="edge"/>
              <c:yMode val="edge"/>
              <c:x val="5.5400137905801901E-2"/>
              <c:y val="6.664527322481450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Helvetica" pitchFamily="34" charset="0"/>
                <a:cs typeface="Helvetica" pitchFamily="34" charset="0"/>
              </a:defRPr>
            </a:pPr>
            <a:endParaRPr lang="en-US"/>
          </a:p>
        </c:txPr>
        <c:crossAx val="1045452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174397507886"/>
          <c:y val="5.6064392136325102E-2"/>
          <c:w val="0.80165913358281204"/>
          <c:h val="0.80186490851162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'Raw Data'!$P$114</c:f>
              <c:strCache>
                <c:ptCount val="1"/>
                <c:pt idx="0">
                  <c:v>IgG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'Raw Data'!$Q$105:$Q$106</c:f>
                <c:numCache>
                  <c:formatCode>General</c:formatCode>
                  <c:ptCount val="2"/>
                  <c:pt idx="0">
                    <c:v>0.71809807913619395</c:v>
                  </c:pt>
                  <c:pt idx="1">
                    <c:v>3.1411279003915671</c:v>
                  </c:pt>
                </c:numCache>
              </c:numRef>
            </c:plus>
            <c:minus>
              <c:numRef>
                <c:f>'Raw Data'!$Q$105:$Q$106</c:f>
                <c:numCache>
                  <c:formatCode>General</c:formatCode>
                  <c:ptCount val="2"/>
                  <c:pt idx="0">
                    <c:v>0.71809807913619395</c:v>
                  </c:pt>
                  <c:pt idx="1">
                    <c:v>3.1411279003915671</c:v>
                  </c:pt>
                </c:numCache>
              </c:numRef>
            </c:minus>
          </c:errBars>
          <c:cat>
            <c:strRef>
              <c:f>'Raw Data'!$Q$113:$R$113</c:f>
              <c:strCache>
                <c:ptCount val="2"/>
                <c:pt idx="0">
                  <c:v>CD8+</c:v>
                </c:pt>
                <c:pt idx="1">
                  <c:v>CD4+FoxP3+</c:v>
                </c:pt>
              </c:strCache>
            </c:strRef>
          </c:cat>
          <c:val>
            <c:numRef>
              <c:f>'Raw Data'!$Q$114:$R$114</c:f>
              <c:numCache>
                <c:formatCode>General</c:formatCode>
                <c:ptCount val="2"/>
                <c:pt idx="0">
                  <c:v>20.333333333333279</c:v>
                </c:pt>
                <c:pt idx="1">
                  <c:v>61.5</c:v>
                </c:pt>
              </c:numCache>
            </c:numRef>
          </c:val>
        </c:ser>
        <c:ser>
          <c:idx val="1"/>
          <c:order val="1"/>
          <c:tx>
            <c:strRef>
              <c:f>'Raw Data'!$P$115</c:f>
              <c:strCache>
                <c:ptCount val="1"/>
                <c:pt idx="0">
                  <c:v>αPD1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'Raw Data'!$R$105:$R$106</c:f>
                <c:numCache>
                  <c:formatCode>General</c:formatCode>
                  <c:ptCount val="2"/>
                  <c:pt idx="0">
                    <c:v>1.9261077817505861</c:v>
                  </c:pt>
                  <c:pt idx="1">
                    <c:v>3.763445274140587</c:v>
                  </c:pt>
                </c:numCache>
              </c:numRef>
            </c:plus>
            <c:minus>
              <c:numRef>
                <c:f>'Raw Data'!$R$105:$R$106</c:f>
                <c:numCache>
                  <c:formatCode>General</c:formatCode>
                  <c:ptCount val="2"/>
                  <c:pt idx="0">
                    <c:v>1.9261077817505861</c:v>
                  </c:pt>
                  <c:pt idx="1">
                    <c:v>3.763445274140587</c:v>
                  </c:pt>
                </c:numCache>
              </c:numRef>
            </c:minus>
          </c:errBars>
          <c:cat>
            <c:strRef>
              <c:f>'Raw Data'!$Q$113:$R$113</c:f>
              <c:strCache>
                <c:ptCount val="2"/>
                <c:pt idx="0">
                  <c:v>CD8+</c:v>
                </c:pt>
                <c:pt idx="1">
                  <c:v>CD4+FoxP3+</c:v>
                </c:pt>
              </c:strCache>
            </c:strRef>
          </c:cat>
          <c:val>
            <c:numRef>
              <c:f>'Raw Data'!$Q$115:$R$115</c:f>
              <c:numCache>
                <c:formatCode>General</c:formatCode>
                <c:ptCount val="2"/>
                <c:pt idx="0">
                  <c:v>20.333333333333279</c:v>
                </c:pt>
                <c:pt idx="1">
                  <c:v>67.400000000000006</c:v>
                </c:pt>
              </c:numCache>
            </c:numRef>
          </c:val>
        </c:ser>
        <c:ser>
          <c:idx val="2"/>
          <c:order val="2"/>
          <c:tx>
            <c:strRef>
              <c:f>'Raw Data'!$P$116</c:f>
              <c:strCache>
                <c:ptCount val="1"/>
                <c:pt idx="0">
                  <c:v>Veh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'Raw Data'!$S$105:$S$106</c:f>
                <c:numCache>
                  <c:formatCode>General</c:formatCode>
                  <c:ptCount val="2"/>
                  <c:pt idx="0">
                    <c:v>2.1738510601540471</c:v>
                  </c:pt>
                  <c:pt idx="1">
                    <c:v>3.856983069445143</c:v>
                  </c:pt>
                </c:numCache>
              </c:numRef>
            </c:plus>
            <c:minus>
              <c:numRef>
                <c:f>'Raw Data'!$S$105:$S$106</c:f>
                <c:numCache>
                  <c:formatCode>General</c:formatCode>
                  <c:ptCount val="2"/>
                  <c:pt idx="0">
                    <c:v>2.1738510601540471</c:v>
                  </c:pt>
                  <c:pt idx="1">
                    <c:v>3.856983069445143</c:v>
                  </c:pt>
                </c:numCache>
              </c:numRef>
            </c:minus>
          </c:errBars>
          <c:cat>
            <c:strRef>
              <c:f>'Raw Data'!$Q$113:$R$113</c:f>
              <c:strCache>
                <c:ptCount val="2"/>
                <c:pt idx="0">
                  <c:v>CD8+</c:v>
                </c:pt>
                <c:pt idx="1">
                  <c:v>CD4+FoxP3+</c:v>
                </c:pt>
              </c:strCache>
            </c:strRef>
          </c:cat>
          <c:val>
            <c:numRef>
              <c:f>'Raw Data'!$Q$116:$R$116</c:f>
              <c:numCache>
                <c:formatCode>General</c:formatCode>
                <c:ptCount val="2"/>
                <c:pt idx="0">
                  <c:v>20.266666666666669</c:v>
                </c:pt>
                <c:pt idx="1">
                  <c:v>34.73333333333332</c:v>
                </c:pt>
              </c:numCache>
            </c:numRef>
          </c:val>
        </c:ser>
        <c:ser>
          <c:idx val="3"/>
          <c:order val="3"/>
          <c:tx>
            <c:strRef>
              <c:f>'Raw Data'!$P$117</c:f>
              <c:strCache>
                <c:ptCount val="1"/>
                <c:pt idx="0">
                  <c:v>Rapa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'Raw Data'!$T$105:$T$106</c:f>
                <c:numCache>
                  <c:formatCode>General</c:formatCode>
                  <c:ptCount val="2"/>
                  <c:pt idx="0">
                    <c:v>3.9575202658249822</c:v>
                  </c:pt>
                  <c:pt idx="1">
                    <c:v>11.58528213646985</c:v>
                  </c:pt>
                </c:numCache>
              </c:numRef>
            </c:plus>
            <c:minus>
              <c:numRef>
                <c:f>'Raw Data'!$T$105:$T$106</c:f>
                <c:numCache>
                  <c:formatCode>General</c:formatCode>
                  <c:ptCount val="2"/>
                  <c:pt idx="0">
                    <c:v>3.9575202658249822</c:v>
                  </c:pt>
                  <c:pt idx="1">
                    <c:v>11.58528213646985</c:v>
                  </c:pt>
                </c:numCache>
              </c:numRef>
            </c:minus>
          </c:errBars>
          <c:cat>
            <c:strRef>
              <c:f>'Raw Data'!$Q$113:$R$113</c:f>
              <c:strCache>
                <c:ptCount val="2"/>
                <c:pt idx="0">
                  <c:v>CD8+</c:v>
                </c:pt>
                <c:pt idx="1">
                  <c:v>CD4+FoxP3+</c:v>
                </c:pt>
              </c:strCache>
            </c:strRef>
          </c:cat>
          <c:val>
            <c:numRef>
              <c:f>'Raw Data'!$Q$117:$R$117</c:f>
              <c:numCache>
                <c:formatCode>General</c:formatCode>
                <c:ptCount val="2"/>
                <c:pt idx="0">
                  <c:v>12.37</c:v>
                </c:pt>
                <c:pt idx="1">
                  <c:v>28.166666666666671</c:v>
                </c:pt>
              </c:numCache>
            </c:numRef>
          </c:val>
        </c:ser>
        <c:ser>
          <c:idx val="4"/>
          <c:order val="4"/>
          <c:tx>
            <c:strRef>
              <c:f>'Raw Data'!$P$118</c:f>
              <c:strCache>
                <c:ptCount val="1"/>
                <c:pt idx="0">
                  <c:v>Rapa&amp;αPD1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'Raw Data'!$U$105:$U$106</c:f>
                <c:numCache>
                  <c:formatCode>General</c:formatCode>
                  <c:ptCount val="2"/>
                  <c:pt idx="0">
                    <c:v>1.29940002312812</c:v>
                  </c:pt>
                  <c:pt idx="1">
                    <c:v>8.8661928425942307</c:v>
                  </c:pt>
                </c:numCache>
              </c:numRef>
            </c:plus>
            <c:minus>
              <c:numRef>
                <c:f>'Raw Data'!$U$105:$U$106</c:f>
                <c:numCache>
                  <c:formatCode>General</c:formatCode>
                  <c:ptCount val="2"/>
                  <c:pt idx="0">
                    <c:v>1.29940002312812</c:v>
                  </c:pt>
                  <c:pt idx="1">
                    <c:v>8.8661928425942307</c:v>
                  </c:pt>
                </c:numCache>
              </c:numRef>
            </c:minus>
          </c:errBars>
          <c:cat>
            <c:strRef>
              <c:f>'Raw Data'!$Q$113:$R$113</c:f>
              <c:strCache>
                <c:ptCount val="2"/>
                <c:pt idx="0">
                  <c:v>CD8+</c:v>
                </c:pt>
                <c:pt idx="1">
                  <c:v>CD4+FoxP3+</c:v>
                </c:pt>
              </c:strCache>
            </c:strRef>
          </c:cat>
          <c:val>
            <c:numRef>
              <c:f>'Raw Data'!$Q$118:$R$118</c:f>
              <c:numCache>
                <c:formatCode>General</c:formatCode>
                <c:ptCount val="2"/>
                <c:pt idx="0">
                  <c:v>44.666666666665989</c:v>
                </c:pt>
                <c:pt idx="1">
                  <c:v>41.2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06656"/>
        <c:axId val="11208192"/>
      </c:barChart>
      <c:catAx>
        <c:axId val="112066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208192"/>
        <c:crosses val="autoZero"/>
        <c:auto val="1"/>
        <c:lblAlgn val="ctr"/>
        <c:lblOffset val="100"/>
        <c:noMultiLvlLbl val="0"/>
      </c:catAx>
      <c:valAx>
        <c:axId val="112081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>
                    <a:latin typeface="Helvetica"/>
                    <a:cs typeface="Helvetica"/>
                  </a:defRPr>
                </a:pPr>
                <a:r>
                  <a:rPr lang="en-US" sz="800">
                    <a:latin typeface="Helvetica"/>
                    <a:cs typeface="Helvetica"/>
                  </a:rPr>
                  <a:t>% CD3</a:t>
                </a:r>
                <a:r>
                  <a:rPr lang="en-US" sz="800" baseline="30000">
                    <a:latin typeface="Helvetica"/>
                    <a:cs typeface="Helvetica"/>
                  </a:rPr>
                  <a:t>+</a:t>
                </a:r>
                <a:r>
                  <a:rPr lang="en-US" sz="800">
                    <a:latin typeface="Helvetica"/>
                    <a:cs typeface="Helvetica"/>
                  </a:rPr>
                  <a:t>CD127</a:t>
                </a:r>
                <a:r>
                  <a:rPr lang="en-US" sz="800" baseline="30000">
                    <a:latin typeface="Helvetica"/>
                    <a:cs typeface="Helvetica"/>
                  </a:rPr>
                  <a:t>+</a:t>
                </a:r>
                <a:r>
                  <a:rPr lang="en-US" sz="800">
                    <a:latin typeface="Helvetica"/>
                    <a:cs typeface="Helvetica"/>
                  </a:rPr>
                  <a:t>CD25</a:t>
                </a:r>
                <a:r>
                  <a:rPr lang="en-US" sz="800" baseline="30000">
                    <a:latin typeface="Helvetica"/>
                    <a:cs typeface="Helvetica"/>
                  </a:rPr>
                  <a:t>+ </a:t>
                </a:r>
                <a:r>
                  <a:rPr lang="en-US" sz="800">
                    <a:latin typeface="Helvetica"/>
                    <a:cs typeface="Helvetica"/>
                  </a:rPr>
                  <a:t>TILs</a:t>
                </a:r>
              </a:p>
            </c:rich>
          </c:tx>
          <c:layout>
            <c:manualLayout>
              <c:xMode val="edge"/>
              <c:yMode val="edge"/>
              <c:x val="2.96227917403464E-3"/>
              <c:y val="0.134966564098970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Helvetica"/>
                <a:cs typeface="Helvetica"/>
              </a:defRPr>
            </a:pPr>
            <a:endParaRPr lang="en-US"/>
          </a:p>
        </c:txPr>
        <c:crossAx val="11206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7479292007674"/>
          <c:y val="2.07904552468198E-3"/>
          <c:w val="0.38231711653641498"/>
          <c:h val="0.31874907359033899"/>
        </c:manualLayout>
      </c:layout>
      <c:overlay val="0"/>
      <c:txPr>
        <a:bodyPr/>
        <a:lstStyle/>
        <a:p>
          <a:pPr>
            <a:defRPr sz="800">
              <a:latin typeface="Helvetica"/>
              <a:cs typeface="Helvetica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523191238075797"/>
          <c:y val="6.4083690329733406E-2"/>
          <c:w val="0.39830286044752899"/>
          <c:h val="0.79131790344388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'Only Left Tumors'!$R$83</c:f>
              <c:strCache>
                <c:ptCount val="1"/>
                <c:pt idx="0">
                  <c:v>IgG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'Only Left Tumors'!$M$83</c:f>
                <c:numCache>
                  <c:formatCode>General</c:formatCode>
                  <c:ptCount val="1"/>
                  <c:pt idx="0">
                    <c:v>0.170837334415614</c:v>
                  </c:pt>
                </c:numCache>
              </c:numRef>
            </c:plus>
            <c:minus>
              <c:numRef>
                <c:f>'Only Left Tumors'!$M$83</c:f>
                <c:numCache>
                  <c:formatCode>General</c:formatCode>
                  <c:ptCount val="1"/>
                  <c:pt idx="0">
                    <c:v>0.170837334415614</c:v>
                  </c:pt>
                </c:numCache>
              </c:numRef>
            </c:minus>
          </c:errBars>
          <c:val>
            <c:numRef>
              <c:f>'Only Left Tumors'!$S$83</c:f>
              <c:numCache>
                <c:formatCode>General</c:formatCode>
                <c:ptCount val="1"/>
                <c:pt idx="0">
                  <c:v>1.341128009280744</c:v>
                </c:pt>
              </c:numCache>
            </c:numRef>
          </c:val>
        </c:ser>
        <c:ser>
          <c:idx val="1"/>
          <c:order val="1"/>
          <c:tx>
            <c:strRef>
              <c:f>'Only Left Tumors'!$R$84</c:f>
              <c:strCache>
                <c:ptCount val="1"/>
                <c:pt idx="0">
                  <c:v>αPD-1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'Only Left Tumors'!$M$84</c:f>
                <c:numCache>
                  <c:formatCode>General</c:formatCode>
                  <c:ptCount val="1"/>
                  <c:pt idx="0">
                    <c:v>0.10525393660263101</c:v>
                  </c:pt>
                </c:numCache>
              </c:numRef>
            </c:plus>
            <c:minus>
              <c:numRef>
                <c:f>'Only Left Tumors'!$M$84</c:f>
                <c:numCache>
                  <c:formatCode>General</c:formatCode>
                  <c:ptCount val="1"/>
                  <c:pt idx="0">
                    <c:v>0.10525393660263101</c:v>
                  </c:pt>
                </c:numCache>
              </c:numRef>
            </c:minus>
          </c:errBars>
          <c:val>
            <c:numRef>
              <c:f>'Only Left Tumors'!$S$84</c:f>
              <c:numCache>
                <c:formatCode>General</c:formatCode>
                <c:ptCount val="1"/>
                <c:pt idx="0">
                  <c:v>1.6628713280042851</c:v>
                </c:pt>
              </c:numCache>
            </c:numRef>
          </c:val>
        </c:ser>
        <c:ser>
          <c:idx val="2"/>
          <c:order val="2"/>
          <c:tx>
            <c:strRef>
              <c:f>'Only Left Tumors'!$R$85</c:f>
              <c:strCache>
                <c:ptCount val="1"/>
                <c:pt idx="0">
                  <c:v>Veh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'Only Left Tumors'!$M$85</c:f>
                <c:numCache>
                  <c:formatCode>General</c:formatCode>
                  <c:ptCount val="1"/>
                  <c:pt idx="0">
                    <c:v>1.6473858155083999E-2</c:v>
                  </c:pt>
                </c:numCache>
              </c:numRef>
            </c:plus>
            <c:minus>
              <c:numRef>
                <c:f>'Only Left Tumors'!$M$85</c:f>
                <c:numCache>
                  <c:formatCode>General</c:formatCode>
                  <c:ptCount val="1"/>
                  <c:pt idx="0">
                    <c:v>1.6473858155083999E-2</c:v>
                  </c:pt>
                </c:numCache>
              </c:numRef>
            </c:minus>
          </c:errBars>
          <c:val>
            <c:numRef>
              <c:f>'Only Left Tumors'!$S$85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'Only Left Tumors'!$R$86</c:f>
              <c:strCache>
                <c:ptCount val="1"/>
                <c:pt idx="0">
                  <c:v>Rapa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'Only Left Tumors'!$M$86</c:f>
                <c:numCache>
                  <c:formatCode>General</c:formatCode>
                  <c:ptCount val="1"/>
                  <c:pt idx="0">
                    <c:v>2.9533485178965702E-2</c:v>
                  </c:pt>
                </c:numCache>
              </c:numRef>
            </c:plus>
            <c:minus>
              <c:numRef>
                <c:f>'Only Left Tumors'!$M$86</c:f>
                <c:numCache>
                  <c:formatCode>General</c:formatCode>
                  <c:ptCount val="1"/>
                  <c:pt idx="0">
                    <c:v>2.9533485178965702E-2</c:v>
                  </c:pt>
                </c:numCache>
              </c:numRef>
            </c:minus>
          </c:errBars>
          <c:val>
            <c:numRef>
              <c:f>'Only Left Tumors'!$S$86</c:f>
              <c:numCache>
                <c:formatCode>General</c:formatCode>
                <c:ptCount val="1"/>
                <c:pt idx="0">
                  <c:v>0.369052208962173</c:v>
                </c:pt>
              </c:numCache>
            </c:numRef>
          </c:val>
        </c:ser>
        <c:ser>
          <c:idx val="4"/>
          <c:order val="4"/>
          <c:tx>
            <c:strRef>
              <c:f>'Only Left Tumors'!$R$87</c:f>
              <c:strCache>
                <c:ptCount val="1"/>
                <c:pt idx="0">
                  <c:v>Rapa&amp;αPD-1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'Only Left Tumors'!$M$87</c:f>
                <c:numCache>
                  <c:formatCode>General</c:formatCode>
                  <c:ptCount val="1"/>
                  <c:pt idx="0">
                    <c:v>0.14746237017580899</c:v>
                  </c:pt>
                </c:numCache>
              </c:numRef>
            </c:plus>
            <c:minus>
              <c:numRef>
                <c:f>'Only Left Tumors'!$M$87</c:f>
                <c:numCache>
                  <c:formatCode>General</c:formatCode>
                  <c:ptCount val="1"/>
                  <c:pt idx="0">
                    <c:v>0.14746237017580899</c:v>
                  </c:pt>
                </c:numCache>
              </c:numRef>
            </c:minus>
          </c:errBars>
          <c:val>
            <c:numRef>
              <c:f>'Only Left Tumors'!$S$87</c:f>
              <c:numCache>
                <c:formatCode>General</c:formatCode>
                <c:ptCount val="1"/>
                <c:pt idx="0">
                  <c:v>0.52788734228585199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10"/>
        <c:axId val="11242496"/>
        <c:axId val="11244672"/>
      </c:barChart>
      <c:catAx>
        <c:axId val="11242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pS6</a:t>
                </a:r>
                <a:r>
                  <a:rPr lang="en-US" baseline="30000" dirty="0"/>
                  <a:t>S235/236</a:t>
                </a:r>
              </a:p>
            </c:rich>
          </c:tx>
          <c:layout>
            <c:manualLayout>
              <c:xMode val="edge"/>
              <c:yMode val="edge"/>
              <c:x val="0.37735787876028998"/>
              <c:y val="0.88262639131343901"/>
            </c:manualLayout>
          </c:layout>
          <c:overlay val="0"/>
          <c:spPr>
            <a:solidFill>
              <a:schemeClr val="bg1"/>
            </a:solidFill>
          </c:spPr>
        </c:title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244672"/>
        <c:crosses val="autoZero"/>
        <c:auto val="1"/>
        <c:lblAlgn val="ctr"/>
        <c:lblOffset val="100"/>
        <c:noMultiLvlLbl val="0"/>
      </c:catAx>
      <c:valAx>
        <c:axId val="112446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Fold Change in Protein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2424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Helvetica" pitchFamily="34" charset="0"/>
          <a:cs typeface="Helvetica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9477555424149"/>
          <c:y val="0.158569617822162"/>
          <c:w val="0.28159967955812798"/>
          <c:h val="0.64840304718007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'Only Left Tumors'!$R$59</c:f>
              <c:strCache>
                <c:ptCount val="1"/>
                <c:pt idx="0">
                  <c:v>IgG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'Only Left Tumors'!$M$59</c:f>
                <c:numCache>
                  <c:formatCode>General</c:formatCode>
                  <c:ptCount val="1"/>
                  <c:pt idx="0">
                    <c:v>0.179374337516057</c:v>
                  </c:pt>
                </c:numCache>
              </c:numRef>
            </c:plus>
            <c:minus>
              <c:numRef>
                <c:f>'Only Left Tumors'!$M$59</c:f>
                <c:numCache>
                  <c:formatCode>General</c:formatCode>
                  <c:ptCount val="1"/>
                  <c:pt idx="0">
                    <c:v>0.179374337516057</c:v>
                  </c:pt>
                </c:numCache>
              </c:numRef>
            </c:minus>
          </c:errBars>
          <c:val>
            <c:numRef>
              <c:f>'Only Left Tumors'!$S$59</c:f>
              <c:numCache>
                <c:formatCode>General</c:formatCode>
                <c:ptCount val="1"/>
                <c:pt idx="0">
                  <c:v>1.4934912792719059</c:v>
                </c:pt>
              </c:numCache>
            </c:numRef>
          </c:val>
        </c:ser>
        <c:ser>
          <c:idx val="1"/>
          <c:order val="1"/>
          <c:tx>
            <c:strRef>
              <c:f>'Only Left Tumors'!$R$60</c:f>
              <c:strCache>
                <c:ptCount val="1"/>
                <c:pt idx="0">
                  <c:v>αPD-1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'Only Left Tumors'!$M$60</c:f>
                <c:numCache>
                  <c:formatCode>General</c:formatCode>
                  <c:ptCount val="1"/>
                  <c:pt idx="0">
                    <c:v>0.175977077915728</c:v>
                  </c:pt>
                </c:numCache>
              </c:numRef>
            </c:plus>
            <c:minus>
              <c:numRef>
                <c:f>'Only Left Tumors'!$M$60</c:f>
                <c:numCache>
                  <c:formatCode>General</c:formatCode>
                  <c:ptCount val="1"/>
                  <c:pt idx="0">
                    <c:v>0.175977077915728</c:v>
                  </c:pt>
                </c:numCache>
              </c:numRef>
            </c:minus>
          </c:errBars>
          <c:val>
            <c:numRef>
              <c:f>'Only Left Tumors'!$S$60</c:f>
              <c:numCache>
                <c:formatCode>General</c:formatCode>
                <c:ptCount val="1"/>
                <c:pt idx="0">
                  <c:v>1.729038412856178</c:v>
                </c:pt>
              </c:numCache>
            </c:numRef>
          </c:val>
        </c:ser>
        <c:ser>
          <c:idx val="2"/>
          <c:order val="2"/>
          <c:tx>
            <c:strRef>
              <c:f>'Only Left Tumors'!$R$61</c:f>
              <c:strCache>
                <c:ptCount val="1"/>
                <c:pt idx="0">
                  <c:v>Veh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'Only Left Tumors'!$M$61</c:f>
                <c:numCache>
                  <c:formatCode>General</c:formatCode>
                  <c:ptCount val="1"/>
                  <c:pt idx="0">
                    <c:v>0.19918714188337699</c:v>
                  </c:pt>
                </c:numCache>
              </c:numRef>
            </c:plus>
            <c:minus>
              <c:numRef>
                <c:f>'Only Left Tumors'!$M$61</c:f>
                <c:numCache>
                  <c:formatCode>General</c:formatCode>
                  <c:ptCount val="1"/>
                  <c:pt idx="0">
                    <c:v>0.19918714188337699</c:v>
                  </c:pt>
                </c:numCache>
              </c:numRef>
            </c:minus>
          </c:errBars>
          <c:val>
            <c:numRef>
              <c:f>'Only Left Tumors'!$S$61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'Only Left Tumors'!$R$62</c:f>
              <c:strCache>
                <c:ptCount val="1"/>
                <c:pt idx="0">
                  <c:v>Rapa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'Only Left Tumors'!$M$62</c:f>
                <c:numCache>
                  <c:formatCode>General</c:formatCode>
                  <c:ptCount val="1"/>
                  <c:pt idx="0">
                    <c:v>3.49276373653696E-2</c:v>
                  </c:pt>
                </c:numCache>
              </c:numRef>
            </c:plus>
            <c:minus>
              <c:numRef>
                <c:f>'Only Left Tumors'!$M$62</c:f>
                <c:numCache>
                  <c:formatCode>General</c:formatCode>
                  <c:ptCount val="1"/>
                  <c:pt idx="0">
                    <c:v>3.49276373653696E-2</c:v>
                  </c:pt>
                </c:numCache>
              </c:numRef>
            </c:minus>
          </c:errBars>
          <c:val>
            <c:numRef>
              <c:f>'Only Left Tumors'!$S$62</c:f>
              <c:numCache>
                <c:formatCode>General</c:formatCode>
                <c:ptCount val="1"/>
                <c:pt idx="0">
                  <c:v>0.20924909093581501</c:v>
                </c:pt>
              </c:numCache>
            </c:numRef>
          </c:val>
        </c:ser>
        <c:ser>
          <c:idx val="4"/>
          <c:order val="4"/>
          <c:tx>
            <c:strRef>
              <c:f>'Only Left Tumors'!$R$63</c:f>
              <c:strCache>
                <c:ptCount val="1"/>
                <c:pt idx="0">
                  <c:v>Rapa&amp;αPD-1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'Only Left Tumors'!$M$63</c:f>
                <c:numCache>
                  <c:formatCode>General</c:formatCode>
                  <c:ptCount val="1"/>
                  <c:pt idx="0">
                    <c:v>9.2013634641203199E-2</c:v>
                  </c:pt>
                </c:numCache>
              </c:numRef>
            </c:plus>
            <c:minus>
              <c:numRef>
                <c:f>'Only Left Tumors'!$M$63</c:f>
                <c:numCache>
                  <c:formatCode>General</c:formatCode>
                  <c:ptCount val="1"/>
                  <c:pt idx="0">
                    <c:v>9.2013634641203199E-2</c:v>
                  </c:pt>
                </c:numCache>
              </c:numRef>
            </c:minus>
          </c:errBars>
          <c:val>
            <c:numRef>
              <c:f>'Only Left Tumors'!$S$63</c:f>
              <c:numCache>
                <c:formatCode>General</c:formatCode>
                <c:ptCount val="1"/>
                <c:pt idx="0">
                  <c:v>0.49186973516103899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10"/>
        <c:axId val="11274112"/>
        <c:axId val="11276288"/>
      </c:barChart>
      <c:catAx>
        <c:axId val="11274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PD-L1</a:t>
                </a:r>
              </a:p>
            </c:rich>
          </c:tx>
          <c:layout>
            <c:manualLayout>
              <c:xMode val="edge"/>
              <c:yMode val="edge"/>
              <c:x val="0.32268454395007801"/>
              <c:y val="0.82266487420779699"/>
            </c:manualLayout>
          </c:layout>
          <c:overlay val="0"/>
          <c:spPr>
            <a:solidFill>
              <a:schemeClr val="bg1"/>
            </a:solidFill>
          </c:spPr>
        </c:title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11276288"/>
        <c:crosses val="autoZero"/>
        <c:auto val="1"/>
        <c:lblAlgn val="ctr"/>
        <c:lblOffset val="100"/>
        <c:noMultiLvlLbl val="0"/>
      </c:catAx>
      <c:valAx>
        <c:axId val="112762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Fold Change in Protein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11274112"/>
        <c:crosses val="autoZero"/>
        <c:crossBetween val="between"/>
      </c:valAx>
      <c:spPr>
        <a:effectLst/>
      </c:spPr>
    </c:plotArea>
    <c:legend>
      <c:legendPos val="r"/>
      <c:layout>
        <c:manualLayout>
          <c:xMode val="edge"/>
          <c:yMode val="edge"/>
          <c:x val="0.53600016865361699"/>
          <c:y val="4.0707253056782501E-2"/>
          <c:w val="0.34884109842000999"/>
          <c:h val="0.41858595800524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02226928185499"/>
          <c:y val="8.1642233628145794E-2"/>
          <c:w val="0.56309105592570197"/>
          <c:h val="0.67371473399773396"/>
        </c:manualLayout>
      </c:layout>
      <c:lineChart>
        <c:grouping val="standard"/>
        <c:varyColors val="0"/>
        <c:ser>
          <c:idx val="0"/>
          <c:order val="0"/>
          <c:tx>
            <c:strRef>
              <c:f>Data!$H$133</c:f>
              <c:strCache>
                <c:ptCount val="1"/>
                <c:pt idx="0">
                  <c:v>IgG</c:v>
                </c:pt>
              </c:strCache>
            </c:strRef>
          </c:tx>
          <c:cat>
            <c:numRef>
              <c:f>Data!$I$132:$S$132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</c:numCache>
            </c:numRef>
          </c:cat>
          <c:val>
            <c:numRef>
              <c:f>Data!$I$133:$S$133</c:f>
              <c:numCache>
                <c:formatCode>General</c:formatCode>
                <c:ptCount val="11"/>
                <c:pt idx="0">
                  <c:v>19.866666666666671</c:v>
                </c:pt>
                <c:pt idx="1">
                  <c:v>19.966666666666669</c:v>
                </c:pt>
                <c:pt idx="2">
                  <c:v>20.100000000000001</c:v>
                </c:pt>
                <c:pt idx="3">
                  <c:v>19.96333333333304</c:v>
                </c:pt>
                <c:pt idx="4">
                  <c:v>19.973333333333041</c:v>
                </c:pt>
                <c:pt idx="5">
                  <c:v>20.06666666666667</c:v>
                </c:pt>
                <c:pt idx="6">
                  <c:v>20</c:v>
                </c:pt>
                <c:pt idx="7">
                  <c:v>20.100000000000001</c:v>
                </c:pt>
                <c:pt idx="8">
                  <c:v>19.899999999999999</c:v>
                </c:pt>
                <c:pt idx="9">
                  <c:v>20.356666666666669</c:v>
                </c:pt>
                <c:pt idx="10">
                  <c:v>20.433333333333039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Data!$H$134</c:f>
              <c:strCache>
                <c:ptCount val="1"/>
                <c:pt idx="0">
                  <c:v>αPD-1</c:v>
                </c:pt>
              </c:strCache>
            </c:strRef>
          </c:tx>
          <c:cat>
            <c:numRef>
              <c:f>Data!$I$132:$S$132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</c:numCache>
            </c:numRef>
          </c:cat>
          <c:val>
            <c:numRef>
              <c:f>Data!$I$134:$S$134</c:f>
              <c:numCache>
                <c:formatCode>General</c:formatCode>
                <c:ptCount val="11"/>
                <c:pt idx="0">
                  <c:v>20.7</c:v>
                </c:pt>
                <c:pt idx="1">
                  <c:v>20.56666666666667</c:v>
                </c:pt>
                <c:pt idx="2">
                  <c:v>20.5</c:v>
                </c:pt>
                <c:pt idx="3">
                  <c:v>20.57</c:v>
                </c:pt>
                <c:pt idx="4">
                  <c:v>20.86</c:v>
                </c:pt>
                <c:pt idx="5">
                  <c:v>20.533333333333179</c:v>
                </c:pt>
                <c:pt idx="6">
                  <c:v>20.033333333333179</c:v>
                </c:pt>
                <c:pt idx="7">
                  <c:v>20.866666666666671</c:v>
                </c:pt>
                <c:pt idx="8">
                  <c:v>19.866666666666671</c:v>
                </c:pt>
                <c:pt idx="9">
                  <c:v>20.23</c:v>
                </c:pt>
                <c:pt idx="10">
                  <c:v>20.2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Data!$H$135</c:f>
              <c:strCache>
                <c:ptCount val="1"/>
                <c:pt idx="0">
                  <c:v>Veh</c:v>
                </c:pt>
              </c:strCache>
            </c:strRef>
          </c:tx>
          <c:cat>
            <c:numRef>
              <c:f>Data!$I$132:$S$132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</c:numCache>
            </c:numRef>
          </c:cat>
          <c:val>
            <c:numRef>
              <c:f>Data!$I$135:$S$135</c:f>
              <c:numCache>
                <c:formatCode>General</c:formatCode>
                <c:ptCount val="11"/>
                <c:pt idx="0">
                  <c:v>18.399999999999999</c:v>
                </c:pt>
                <c:pt idx="1">
                  <c:v>17.666666666666671</c:v>
                </c:pt>
                <c:pt idx="2">
                  <c:v>18.036666666666669</c:v>
                </c:pt>
                <c:pt idx="3">
                  <c:v>18.433333333333039</c:v>
                </c:pt>
                <c:pt idx="4">
                  <c:v>17.8</c:v>
                </c:pt>
                <c:pt idx="5">
                  <c:v>18.5</c:v>
                </c:pt>
                <c:pt idx="6">
                  <c:v>18.166666666666661</c:v>
                </c:pt>
                <c:pt idx="7">
                  <c:v>18.483333333333039</c:v>
                </c:pt>
                <c:pt idx="8">
                  <c:v>19.033333333333179</c:v>
                </c:pt>
                <c:pt idx="9">
                  <c:v>18.29666666666667</c:v>
                </c:pt>
                <c:pt idx="10">
                  <c:v>18.766666666666669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Data!$H$136</c:f>
              <c:strCache>
                <c:ptCount val="1"/>
                <c:pt idx="0">
                  <c:v>Rapa</c:v>
                </c:pt>
              </c:strCache>
            </c:strRef>
          </c:tx>
          <c:cat>
            <c:numRef>
              <c:f>Data!$I$132:$S$132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</c:numCache>
            </c:numRef>
          </c:cat>
          <c:val>
            <c:numRef>
              <c:f>Data!$I$136:$S$136</c:f>
              <c:numCache>
                <c:formatCode>General</c:formatCode>
                <c:ptCount val="11"/>
                <c:pt idx="0">
                  <c:v>20.133333333333319</c:v>
                </c:pt>
                <c:pt idx="1">
                  <c:v>20.90666666666667</c:v>
                </c:pt>
                <c:pt idx="2">
                  <c:v>21.66333333333305</c:v>
                </c:pt>
                <c:pt idx="3">
                  <c:v>21.8</c:v>
                </c:pt>
                <c:pt idx="4">
                  <c:v>20.933333333333039</c:v>
                </c:pt>
                <c:pt idx="5">
                  <c:v>21.833333333333279</c:v>
                </c:pt>
                <c:pt idx="6">
                  <c:v>21.166666666666671</c:v>
                </c:pt>
                <c:pt idx="7">
                  <c:v>21.34</c:v>
                </c:pt>
                <c:pt idx="8">
                  <c:v>21.766666666666669</c:v>
                </c:pt>
                <c:pt idx="9">
                  <c:v>20.72</c:v>
                </c:pt>
                <c:pt idx="10">
                  <c:v>21.466666666666669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Data!$H$137</c:f>
              <c:strCache>
                <c:ptCount val="1"/>
                <c:pt idx="0">
                  <c:v>Veh&amp;αPD-1</c:v>
                </c:pt>
              </c:strCache>
            </c:strRef>
          </c:tx>
          <c:cat>
            <c:numRef>
              <c:f>Data!$I$132:$S$132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</c:numCache>
            </c:numRef>
          </c:cat>
          <c:val>
            <c:numRef>
              <c:f>Data!$I$137:$S$137</c:f>
              <c:numCache>
                <c:formatCode>General</c:formatCode>
                <c:ptCount val="11"/>
                <c:pt idx="0">
                  <c:v>19.5</c:v>
                </c:pt>
                <c:pt idx="1">
                  <c:v>19.61</c:v>
                </c:pt>
                <c:pt idx="2">
                  <c:v>20.105</c:v>
                </c:pt>
                <c:pt idx="3">
                  <c:v>20.100000000000001</c:v>
                </c:pt>
                <c:pt idx="4">
                  <c:v>19.899999999999999</c:v>
                </c:pt>
                <c:pt idx="5">
                  <c:v>19.7</c:v>
                </c:pt>
                <c:pt idx="6">
                  <c:v>19.100000000000001</c:v>
                </c:pt>
                <c:pt idx="7">
                  <c:v>18.649999999999999</c:v>
                </c:pt>
                <c:pt idx="8">
                  <c:v>18.649999999999999</c:v>
                </c:pt>
                <c:pt idx="9">
                  <c:v>18.675000000000001</c:v>
                </c:pt>
                <c:pt idx="10">
                  <c:v>19.649999999999999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Data!$H$138</c:f>
              <c:strCache>
                <c:ptCount val="1"/>
                <c:pt idx="0">
                  <c:v>Rapa&amp;IgG</c:v>
                </c:pt>
              </c:strCache>
            </c:strRef>
          </c:tx>
          <c:cat>
            <c:numRef>
              <c:f>Data!$I$132:$S$132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</c:numCache>
            </c:numRef>
          </c:cat>
          <c:val>
            <c:numRef>
              <c:f>Data!$I$138:$S$138</c:f>
              <c:numCache>
                <c:formatCode>General</c:formatCode>
                <c:ptCount val="11"/>
                <c:pt idx="0">
                  <c:v>21.19</c:v>
                </c:pt>
                <c:pt idx="1">
                  <c:v>21.8</c:v>
                </c:pt>
                <c:pt idx="2">
                  <c:v>21.633333333333319</c:v>
                </c:pt>
                <c:pt idx="3">
                  <c:v>21.6</c:v>
                </c:pt>
                <c:pt idx="4">
                  <c:v>21.8</c:v>
                </c:pt>
                <c:pt idx="5">
                  <c:v>22.166666666666671</c:v>
                </c:pt>
                <c:pt idx="6">
                  <c:v>21.513333333333279</c:v>
                </c:pt>
                <c:pt idx="7">
                  <c:v>21.666666666666671</c:v>
                </c:pt>
                <c:pt idx="8">
                  <c:v>20.786666666666669</c:v>
                </c:pt>
                <c:pt idx="9">
                  <c:v>21.666666666666671</c:v>
                </c:pt>
                <c:pt idx="10">
                  <c:v>21.86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Data!$H$139</c:f>
              <c:strCache>
                <c:ptCount val="1"/>
                <c:pt idx="0">
                  <c:v>Rapa&amp;αPD-1</c:v>
                </c:pt>
              </c:strCache>
            </c:strRef>
          </c:tx>
          <c:cat>
            <c:numRef>
              <c:f>Data!$I$132:$S$132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</c:numCache>
            </c:numRef>
          </c:cat>
          <c:val>
            <c:numRef>
              <c:f>Data!$I$139:$S$139</c:f>
              <c:numCache>
                <c:formatCode>General</c:formatCode>
                <c:ptCount val="11"/>
                <c:pt idx="0">
                  <c:v>20.813333333333279</c:v>
                </c:pt>
                <c:pt idx="1">
                  <c:v>21.8</c:v>
                </c:pt>
                <c:pt idx="2">
                  <c:v>22.333333333333279</c:v>
                </c:pt>
                <c:pt idx="3">
                  <c:v>21.533333333333179</c:v>
                </c:pt>
                <c:pt idx="4">
                  <c:v>22.3</c:v>
                </c:pt>
                <c:pt idx="5">
                  <c:v>21.933333333333039</c:v>
                </c:pt>
                <c:pt idx="6">
                  <c:v>21.99666666666667</c:v>
                </c:pt>
                <c:pt idx="7">
                  <c:v>22.2</c:v>
                </c:pt>
                <c:pt idx="8">
                  <c:v>21.256666666666661</c:v>
                </c:pt>
                <c:pt idx="9">
                  <c:v>21.733333333333039</c:v>
                </c:pt>
                <c:pt idx="10">
                  <c:v>22.166666666666671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89344"/>
        <c:axId val="11291264"/>
      </c:lineChart>
      <c:catAx>
        <c:axId val="11289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Treatment Days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291264"/>
        <c:crosses val="autoZero"/>
        <c:auto val="1"/>
        <c:lblAlgn val="ctr"/>
        <c:lblOffset val="100"/>
        <c:noMultiLvlLbl val="0"/>
      </c:catAx>
      <c:valAx>
        <c:axId val="11291264"/>
        <c:scaling>
          <c:orientation val="minMax"/>
          <c:max val="3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Average Mouse Weight (g)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289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094969637671001"/>
          <c:y val="5.5637795275590499E-2"/>
          <c:w val="0.27905030362328997"/>
          <c:h val="0.505779120783333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2587710041399"/>
          <c:y val="6.6139660174057202E-2"/>
          <c:w val="0.79529888863043996"/>
          <c:h val="0.7188399839850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Sheet1!$D$86:$D$103</c:f>
                <c:numCache>
                  <c:formatCode>General</c:formatCode>
                  <c:ptCount val="18"/>
                  <c:pt idx="0">
                    <c:v>0.11603965260049</c:v>
                  </c:pt>
                  <c:pt idx="1">
                    <c:v>0.119700641224847</c:v>
                  </c:pt>
                  <c:pt idx="2">
                    <c:v>4.3780441133039396</c:v>
                  </c:pt>
                  <c:pt idx="3">
                    <c:v>0.13253517213700799</c:v>
                  </c:pt>
                  <c:pt idx="4">
                    <c:v>0.99701638234618095</c:v>
                  </c:pt>
                  <c:pt idx="5">
                    <c:v>0.38538062894580799</c:v>
                  </c:pt>
                  <c:pt idx="6">
                    <c:v>9.0268950789771998E-2</c:v>
                  </c:pt>
                  <c:pt idx="7">
                    <c:v>3.9868786598815991</c:v>
                  </c:pt>
                  <c:pt idx="8">
                    <c:v>0.119511005270966</c:v>
                  </c:pt>
                  <c:pt idx="9">
                    <c:v>0.119511005270966</c:v>
                  </c:pt>
                  <c:pt idx="10">
                    <c:v>7.5587842951572295E-2</c:v>
                  </c:pt>
                  <c:pt idx="11">
                    <c:v>3.6742346141747699E-2</c:v>
                  </c:pt>
                  <c:pt idx="12">
                    <c:v>14.166905235812241</c:v>
                  </c:pt>
                  <c:pt idx="13">
                    <c:v>0.17020152444318401</c:v>
                  </c:pt>
                  <c:pt idx="14">
                    <c:v>0.24560028501612099</c:v>
                  </c:pt>
                  <c:pt idx="15">
                    <c:v>5.6985642399617897E-2</c:v>
                  </c:pt>
                  <c:pt idx="16">
                    <c:v>2.1172940572128098</c:v>
                  </c:pt>
                  <c:pt idx="17">
                    <c:v>0</c:v>
                  </c:pt>
                </c:numCache>
              </c:numRef>
            </c:plus>
            <c:minus>
              <c:numRef>
                <c:f>Sheet1!$D$86:$D$103</c:f>
                <c:numCache>
                  <c:formatCode>General</c:formatCode>
                  <c:ptCount val="18"/>
                  <c:pt idx="0">
                    <c:v>0.11603965260049</c:v>
                  </c:pt>
                  <c:pt idx="1">
                    <c:v>0.119700641224847</c:v>
                  </c:pt>
                  <c:pt idx="2">
                    <c:v>4.3780441133039396</c:v>
                  </c:pt>
                  <c:pt idx="3">
                    <c:v>0.13253517213700799</c:v>
                  </c:pt>
                  <c:pt idx="4">
                    <c:v>0.99701638234618095</c:v>
                  </c:pt>
                  <c:pt idx="5">
                    <c:v>0.38538062894580799</c:v>
                  </c:pt>
                  <c:pt idx="6">
                    <c:v>9.0268950789771998E-2</c:v>
                  </c:pt>
                  <c:pt idx="7">
                    <c:v>3.9868786598815991</c:v>
                  </c:pt>
                  <c:pt idx="8">
                    <c:v>0.119511005270966</c:v>
                  </c:pt>
                  <c:pt idx="9">
                    <c:v>0.119511005270966</c:v>
                  </c:pt>
                  <c:pt idx="10">
                    <c:v>7.5587842951572295E-2</c:v>
                  </c:pt>
                  <c:pt idx="11">
                    <c:v>3.6742346141747699E-2</c:v>
                  </c:pt>
                  <c:pt idx="12">
                    <c:v>14.166905235812241</c:v>
                  </c:pt>
                  <c:pt idx="13">
                    <c:v>0.17020152444318401</c:v>
                  </c:pt>
                  <c:pt idx="14">
                    <c:v>0.24560028501612099</c:v>
                  </c:pt>
                  <c:pt idx="15">
                    <c:v>5.6985642399617897E-2</c:v>
                  </c:pt>
                  <c:pt idx="16">
                    <c:v>2.1172940572128098</c:v>
                  </c:pt>
                  <c:pt idx="17">
                    <c:v>0</c:v>
                  </c:pt>
                </c:numCache>
              </c:numRef>
            </c:minus>
          </c:errBars>
          <c:cat>
            <c:strRef>
              <c:f>Sheet1!$A$86:$A$103</c:f>
              <c:strCache>
                <c:ptCount val="18"/>
                <c:pt idx="0">
                  <c:v>H1770</c:v>
                </c:pt>
                <c:pt idx="1">
                  <c:v>H157</c:v>
                </c:pt>
                <c:pt idx="2">
                  <c:v>H1975</c:v>
                </c:pt>
                <c:pt idx="3">
                  <c:v>H460</c:v>
                </c:pt>
                <c:pt idx="4">
                  <c:v>H1299</c:v>
                </c:pt>
                <c:pt idx="5">
                  <c:v>A549</c:v>
                </c:pt>
                <c:pt idx="6">
                  <c:v>H3255</c:v>
                </c:pt>
                <c:pt idx="7">
                  <c:v>H1650</c:v>
                </c:pt>
                <c:pt idx="8">
                  <c:v>H2087</c:v>
                </c:pt>
                <c:pt idx="9">
                  <c:v>H3122</c:v>
                </c:pt>
                <c:pt idx="10">
                  <c:v>H1563</c:v>
                </c:pt>
                <c:pt idx="11">
                  <c:v>H1963</c:v>
                </c:pt>
                <c:pt idx="12">
                  <c:v>H520</c:v>
                </c:pt>
                <c:pt idx="13">
                  <c:v>H226</c:v>
                </c:pt>
                <c:pt idx="14">
                  <c:v>CL30</c:v>
                </c:pt>
                <c:pt idx="15">
                  <c:v>IO33</c:v>
                </c:pt>
                <c:pt idx="16">
                  <c:v>CL25</c:v>
                </c:pt>
                <c:pt idx="17">
                  <c:v>CL13</c:v>
                </c:pt>
              </c:strCache>
            </c:strRef>
          </c:cat>
          <c:val>
            <c:numRef>
              <c:f>Sheet1!$B$86:$B$103</c:f>
              <c:numCache>
                <c:formatCode>General</c:formatCode>
                <c:ptCount val="18"/>
                <c:pt idx="0">
                  <c:v>0.28000000000000003</c:v>
                </c:pt>
                <c:pt idx="1">
                  <c:v>0.19900000000000001</c:v>
                </c:pt>
                <c:pt idx="2">
                  <c:v>11.375</c:v>
                </c:pt>
                <c:pt idx="3">
                  <c:v>0.29799999999999999</c:v>
                </c:pt>
                <c:pt idx="4">
                  <c:v>2.105</c:v>
                </c:pt>
                <c:pt idx="5">
                  <c:v>0.90125</c:v>
                </c:pt>
                <c:pt idx="6">
                  <c:v>6.0000000000000102E-2</c:v>
                </c:pt>
                <c:pt idx="7">
                  <c:v>10.815</c:v>
                </c:pt>
                <c:pt idx="8">
                  <c:v>1.1254</c:v>
                </c:pt>
                <c:pt idx="9">
                  <c:v>0.83599999999999997</c:v>
                </c:pt>
                <c:pt idx="10">
                  <c:v>1.17</c:v>
                </c:pt>
                <c:pt idx="11">
                  <c:v>0.06</c:v>
                </c:pt>
                <c:pt idx="12">
                  <c:v>35.526666666665953</c:v>
                </c:pt>
                <c:pt idx="13">
                  <c:v>1.44</c:v>
                </c:pt>
                <c:pt idx="14">
                  <c:v>-1.4E-2</c:v>
                </c:pt>
                <c:pt idx="15">
                  <c:v>-0.113</c:v>
                </c:pt>
                <c:pt idx="16">
                  <c:v>3.5573333333333341</c:v>
                </c:pt>
                <c:pt idx="17">
                  <c:v>4.99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9311488"/>
        <c:axId val="253510016"/>
      </c:barChart>
      <c:catAx>
        <c:axId val="23931148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800">
                <a:latin typeface="Helvetica"/>
                <a:cs typeface="Helvetica"/>
              </a:defRPr>
            </a:pPr>
            <a:endParaRPr lang="en-US"/>
          </a:p>
        </c:txPr>
        <c:crossAx val="253510016"/>
        <c:crosses val="autoZero"/>
        <c:auto val="1"/>
        <c:lblAlgn val="ctr"/>
        <c:lblOffset val="100"/>
        <c:noMultiLvlLbl val="0"/>
      </c:catAx>
      <c:valAx>
        <c:axId val="253510016"/>
        <c:scaling>
          <c:orientation val="minMax"/>
          <c:max val="100"/>
          <c:min val="-5"/>
        </c:scaling>
        <c:delete val="0"/>
        <c:axPos val="l"/>
        <c:title>
          <c:tx>
            <c:rich>
              <a:bodyPr/>
              <a:lstStyle/>
              <a:p>
                <a:pPr>
                  <a:defRPr sz="800">
                    <a:latin typeface="Helvetica"/>
                    <a:cs typeface="Helvetica"/>
                  </a:defRPr>
                </a:pPr>
                <a:r>
                  <a:rPr lang="en-US" sz="800" dirty="0">
                    <a:latin typeface="Helvetica"/>
                    <a:cs typeface="Helvetica"/>
                  </a:rPr>
                  <a:t>% </a:t>
                </a:r>
                <a:r>
                  <a:rPr lang="en-US" sz="800" dirty="0" smtClean="0">
                    <a:latin typeface="Helvetica"/>
                    <a:cs typeface="Helvetica"/>
                  </a:rPr>
                  <a:t>B7-H4</a:t>
                </a:r>
                <a:r>
                  <a:rPr lang="en-US" sz="800" baseline="30000" dirty="0" smtClean="0">
                    <a:latin typeface="Helvetica"/>
                    <a:cs typeface="Helvetica"/>
                  </a:rPr>
                  <a:t>+</a:t>
                </a:r>
                <a:r>
                  <a:rPr lang="en-US" sz="800" baseline="0" dirty="0" smtClean="0">
                    <a:latin typeface="Helvetica"/>
                    <a:cs typeface="Helvetica"/>
                  </a:rPr>
                  <a:t> Cells</a:t>
                </a:r>
                <a:endParaRPr lang="en-US" sz="800" dirty="0">
                  <a:latin typeface="Helvetica"/>
                  <a:cs typeface="Helvetica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800">
                <a:latin typeface="Helvetica"/>
                <a:cs typeface="Helvetica"/>
              </a:defRPr>
            </a:pPr>
            <a:endParaRPr lang="en-US"/>
          </a:p>
        </c:txPr>
        <c:crossAx val="239311488"/>
        <c:crosses val="autoZero"/>
        <c:crossBetween val="between"/>
        <c:majorUnit val="15"/>
        <c:minorUnit val="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227722142007702"/>
          <c:y val="0.20940794003959301"/>
          <c:w val="0.36546913926753699"/>
          <c:h val="0.5357982052038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Sheet1!$F$32</c:f>
              <c:strCache>
                <c:ptCount val="1"/>
                <c:pt idx="0">
                  <c:v>cell # x104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Sheet1!$F$29:$F$30</c:f>
                <c:numCache>
                  <c:formatCode>General</c:formatCode>
                  <c:ptCount val="2"/>
                  <c:pt idx="0">
                    <c:v>2.26274169979695E-2</c:v>
                  </c:pt>
                  <c:pt idx="1">
                    <c:v>0.152735064736294</c:v>
                  </c:pt>
                </c:numCache>
              </c:numRef>
            </c:plus>
            <c:minus>
              <c:numRef>
                <c:f>Sheet1!$F$29:$F$30</c:f>
                <c:numCache>
                  <c:formatCode>General</c:formatCode>
                  <c:ptCount val="2"/>
                  <c:pt idx="0">
                    <c:v>2.26274169979695E-2</c:v>
                  </c:pt>
                  <c:pt idx="1">
                    <c:v>0.152735064736294</c:v>
                  </c:pt>
                </c:numCache>
              </c:numRef>
            </c:minus>
          </c:errBars>
          <c:cat>
            <c:strRef>
              <c:f>Sheet1!$E$33:$E$34</c:f>
              <c:strCache>
                <c:ptCount val="2"/>
                <c:pt idx="0">
                  <c:v>DMSO</c:v>
                </c:pt>
                <c:pt idx="1">
                  <c:v>10uM U0126</c:v>
                </c:pt>
              </c:strCache>
            </c:strRef>
          </c:cat>
          <c:val>
            <c:numRef>
              <c:f>Sheet1!$F$33:$F$34</c:f>
              <c:numCache>
                <c:formatCode>General</c:formatCode>
                <c:ptCount val="2"/>
                <c:pt idx="0">
                  <c:v>3.8279999999999998</c:v>
                </c:pt>
                <c:pt idx="1">
                  <c:v>2.3879999999999999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423593472"/>
        <c:axId val="423596800"/>
      </c:barChart>
      <c:catAx>
        <c:axId val="423593472"/>
        <c:scaling>
          <c:orientation val="minMax"/>
        </c:scaling>
        <c:delete val="1"/>
        <c:axPos val="b"/>
        <c:majorTickMark val="out"/>
        <c:minorTickMark val="none"/>
        <c:tickLblPos val="nextTo"/>
        <c:crossAx val="423596800"/>
        <c:crosses val="autoZero"/>
        <c:auto val="1"/>
        <c:lblAlgn val="ctr"/>
        <c:lblOffset val="100"/>
        <c:noMultiLvlLbl val="0"/>
      </c:catAx>
      <c:valAx>
        <c:axId val="4235968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 b="0">
                    <a:latin typeface="Helvetica"/>
                    <a:cs typeface="Helvetica"/>
                  </a:defRPr>
                </a:pPr>
                <a:r>
                  <a:rPr lang="da-DK" sz="800" b="0" dirty="0" smtClean="0">
                    <a:latin typeface="Helvetica"/>
                    <a:cs typeface="Helvetica"/>
                  </a:rPr>
                  <a:t>IO33 </a:t>
                </a:r>
                <a:r>
                  <a:rPr lang="da-DK" sz="800" b="0" dirty="0" err="1" smtClean="0">
                    <a:latin typeface="Helvetica"/>
                    <a:cs typeface="Helvetica"/>
                  </a:rPr>
                  <a:t>Proliferation</a:t>
                </a:r>
                <a:endParaRPr lang="en-US" sz="800" b="0" dirty="0">
                  <a:latin typeface="Helvetica"/>
                  <a:cs typeface="Helvetica"/>
                </a:endParaRPr>
              </a:p>
            </c:rich>
          </c:tx>
          <c:layout>
            <c:manualLayout>
              <c:xMode val="edge"/>
              <c:yMode val="edge"/>
              <c:x val="3.7429000494790199E-2"/>
              <c:y val="0.2651374242223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Helvetica"/>
                <a:cs typeface="Helvetica"/>
              </a:defRPr>
            </a:pPr>
            <a:endParaRPr lang="en-US"/>
          </a:p>
        </c:txPr>
        <c:crossAx val="423593472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373697625243398"/>
          <c:y val="0.160341773772021"/>
          <c:w val="0.35561360775714201"/>
          <c:h val="0.72632046142349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'Raw Data'!$T$114</c:f>
              <c:strCache>
                <c:ptCount val="1"/>
                <c:pt idx="0">
                  <c:v>Veh&amp;IgG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'Raw Data'!$U$85</c:f>
                <c:numCache>
                  <c:formatCode>General</c:formatCode>
                  <c:ptCount val="1"/>
                  <c:pt idx="0">
                    <c:v>1.5626167110626799E-2</c:v>
                  </c:pt>
                </c:numCache>
              </c:numRef>
            </c:plus>
            <c:minus>
              <c:numRef>
                <c:f>'Raw Data'!$U$85</c:f>
                <c:numCache>
                  <c:formatCode>General</c:formatCode>
                  <c:ptCount val="1"/>
                  <c:pt idx="0">
                    <c:v>1.5626167110626799E-2</c:v>
                  </c:pt>
                </c:numCache>
              </c:numRef>
            </c:minus>
          </c:errBars>
          <c:val>
            <c:numRef>
              <c:f>'Raw Data'!$U$114</c:f>
              <c:numCache>
                <c:formatCode>General</c:formatCode>
                <c:ptCount val="1"/>
                <c:pt idx="0">
                  <c:v>0.32155301144848197</c:v>
                </c:pt>
              </c:numCache>
            </c:numRef>
          </c:val>
        </c:ser>
        <c:ser>
          <c:idx val="1"/>
          <c:order val="1"/>
          <c:tx>
            <c:strRef>
              <c:f>'Raw Data'!$T$115</c:f>
              <c:strCache>
                <c:ptCount val="1"/>
                <c:pt idx="0">
                  <c:v>Rapa&amp;αPD1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'Raw Data'!$U$86</c:f>
                <c:numCache>
                  <c:formatCode>General</c:formatCode>
                  <c:ptCount val="1"/>
                  <c:pt idx="0">
                    <c:v>0.255165221176196</c:v>
                  </c:pt>
                </c:numCache>
              </c:numRef>
            </c:plus>
            <c:minus>
              <c:numRef>
                <c:f>'Raw Data'!$U$86</c:f>
                <c:numCache>
                  <c:formatCode>General</c:formatCode>
                  <c:ptCount val="1"/>
                  <c:pt idx="0">
                    <c:v>0.255165221176196</c:v>
                  </c:pt>
                </c:numCache>
              </c:numRef>
            </c:minus>
          </c:errBars>
          <c:val>
            <c:numRef>
              <c:f>'Raw Data'!$U$115</c:f>
              <c:numCache>
                <c:formatCode>General</c:formatCode>
                <c:ptCount val="1"/>
                <c:pt idx="0">
                  <c:v>1.152374202693125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0"/>
        <c:axId val="8330624"/>
        <c:axId val="8336512"/>
      </c:barChart>
      <c:catAx>
        <c:axId val="833062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8336512"/>
        <c:crosses val="autoZero"/>
        <c:auto val="1"/>
        <c:lblAlgn val="ctr"/>
        <c:lblOffset val="100"/>
        <c:noMultiLvlLbl val="0"/>
      </c:catAx>
      <c:valAx>
        <c:axId val="83365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Ratio CD8/Treg</a:t>
                </a:r>
              </a:p>
            </c:rich>
          </c:tx>
          <c:layout>
            <c:manualLayout>
              <c:xMode val="edge"/>
              <c:yMode val="edge"/>
              <c:x val="7.1647314997986294E-2"/>
              <c:y val="0.300070870288986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8330624"/>
        <c:crosses val="autoZero"/>
        <c:crossBetween val="between"/>
        <c:majorUnit val="0.4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Helvetica" pitchFamily="34" charset="0"/>
          <a:cs typeface="Helvetica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311179808287599"/>
          <c:y val="7.4157715092647999E-2"/>
          <c:w val="0.72214363449246699"/>
          <c:h val="0.6606285404260050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'Image J Quant.'!$K$385</c:f>
              <c:strCache>
                <c:ptCount val="1"/>
                <c:pt idx="0">
                  <c:v>Veh&amp;IgG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'Image J Quant.'!$P$376:$P$380</c:f>
                <c:numCache>
                  <c:formatCode>General</c:formatCode>
                  <c:ptCount val="5"/>
                  <c:pt idx="0">
                    <c:v>4.5901258056474402E-2</c:v>
                  </c:pt>
                  <c:pt idx="1">
                    <c:v>0.108417127664547</c:v>
                  </c:pt>
                  <c:pt idx="2">
                    <c:v>0.10600438819831499</c:v>
                  </c:pt>
                  <c:pt idx="3">
                    <c:v>0.34830042997239802</c:v>
                  </c:pt>
                  <c:pt idx="4">
                    <c:v>7.7463389257931295E-2</c:v>
                  </c:pt>
                </c:numCache>
              </c:numRef>
            </c:plus>
            <c:minus>
              <c:numRef>
                <c:f>'Image J Quant.'!$P$376:$P$380</c:f>
                <c:numCache>
                  <c:formatCode>General</c:formatCode>
                  <c:ptCount val="5"/>
                  <c:pt idx="0">
                    <c:v>4.5901258056474402E-2</c:v>
                  </c:pt>
                  <c:pt idx="1">
                    <c:v>0.108417127664547</c:v>
                  </c:pt>
                  <c:pt idx="2">
                    <c:v>0.10600438819831499</c:v>
                  </c:pt>
                  <c:pt idx="3">
                    <c:v>0.34830042997239802</c:v>
                  </c:pt>
                  <c:pt idx="4">
                    <c:v>7.7463389257931295E-2</c:v>
                  </c:pt>
                </c:numCache>
              </c:numRef>
            </c:minus>
          </c:errBars>
          <c:cat>
            <c:strRef>
              <c:f>'Image J Quant.'!$L$384:$P$384</c:f>
              <c:strCache>
                <c:ptCount val="5"/>
                <c:pt idx="0">
                  <c:v>PDL1</c:v>
                </c:pt>
                <c:pt idx="1">
                  <c:v>pS6</c:v>
                </c:pt>
                <c:pt idx="2">
                  <c:v>pAKT</c:v>
                </c:pt>
                <c:pt idx="3">
                  <c:v>Cl.Casp3</c:v>
                </c:pt>
                <c:pt idx="4">
                  <c:v>CyclinD1</c:v>
                </c:pt>
              </c:strCache>
            </c:strRef>
          </c:cat>
          <c:val>
            <c:numRef>
              <c:f>'Image J Quant.'!$L$385:$P$385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3"/>
          <c:order val="1"/>
          <c:tx>
            <c:strRef>
              <c:f>'Image J Quant.'!$K$386</c:f>
              <c:strCache>
                <c:ptCount val="1"/>
                <c:pt idx="0">
                  <c:v>Rapa&amp;αPD1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'Image J Quant.'!$Q$376:$Q$380</c:f>
                <c:numCache>
                  <c:formatCode>General</c:formatCode>
                  <c:ptCount val="5"/>
                  <c:pt idx="0">
                    <c:v>0.18862265580232801</c:v>
                  </c:pt>
                  <c:pt idx="1">
                    <c:v>9.29910341358266E-2</c:v>
                  </c:pt>
                  <c:pt idx="2">
                    <c:v>0.17906121467019001</c:v>
                  </c:pt>
                  <c:pt idx="3">
                    <c:v>0.12664763120273601</c:v>
                  </c:pt>
                  <c:pt idx="4">
                    <c:v>0.39175235070819803</c:v>
                  </c:pt>
                </c:numCache>
              </c:numRef>
            </c:plus>
            <c:minus>
              <c:numRef>
                <c:f>'Image J Quant.'!$Q$376:$Q$380</c:f>
                <c:numCache>
                  <c:formatCode>General</c:formatCode>
                  <c:ptCount val="5"/>
                  <c:pt idx="0">
                    <c:v>0.18862265580232801</c:v>
                  </c:pt>
                  <c:pt idx="1">
                    <c:v>9.29910341358266E-2</c:v>
                  </c:pt>
                  <c:pt idx="2">
                    <c:v>0.17906121467019001</c:v>
                  </c:pt>
                  <c:pt idx="3">
                    <c:v>0.12664763120273601</c:v>
                  </c:pt>
                  <c:pt idx="4">
                    <c:v>0.39175235070819803</c:v>
                  </c:pt>
                </c:numCache>
              </c:numRef>
            </c:minus>
          </c:errBars>
          <c:cat>
            <c:strRef>
              <c:f>'Image J Quant.'!$L$384:$P$384</c:f>
              <c:strCache>
                <c:ptCount val="5"/>
                <c:pt idx="0">
                  <c:v>PDL1</c:v>
                </c:pt>
                <c:pt idx="1">
                  <c:v>pS6</c:v>
                </c:pt>
                <c:pt idx="2">
                  <c:v>pAKT</c:v>
                </c:pt>
                <c:pt idx="3">
                  <c:v>Cl.Casp3</c:v>
                </c:pt>
                <c:pt idx="4">
                  <c:v>CyclinD1</c:v>
                </c:pt>
              </c:strCache>
            </c:strRef>
          </c:cat>
          <c:val>
            <c:numRef>
              <c:f>'Image J Quant.'!$L$386:$P$386</c:f>
              <c:numCache>
                <c:formatCode>General</c:formatCode>
                <c:ptCount val="5"/>
                <c:pt idx="0">
                  <c:v>0.35997638872070797</c:v>
                </c:pt>
                <c:pt idx="1">
                  <c:v>0.172349896605168</c:v>
                </c:pt>
                <c:pt idx="2">
                  <c:v>0.82919428536990303</c:v>
                </c:pt>
                <c:pt idx="3">
                  <c:v>1.7335020226320901</c:v>
                </c:pt>
                <c:pt idx="4">
                  <c:v>0.81941104090348205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345856"/>
        <c:axId val="8351744"/>
      </c:barChart>
      <c:catAx>
        <c:axId val="83458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ctr" anchorCtr="1"/>
          <a:lstStyle/>
          <a:p>
            <a:pPr>
              <a:defRPr sz="800">
                <a:latin typeface="Helvetica"/>
                <a:cs typeface="Helvetica"/>
              </a:defRPr>
            </a:pPr>
            <a:endParaRPr lang="en-US"/>
          </a:p>
        </c:txPr>
        <c:crossAx val="8351744"/>
        <c:crosses val="autoZero"/>
        <c:auto val="1"/>
        <c:lblAlgn val="ctr"/>
        <c:lblOffset val="100"/>
        <c:noMultiLvlLbl val="0"/>
      </c:catAx>
      <c:valAx>
        <c:axId val="83517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>
                    <a:latin typeface="Helvetica"/>
                    <a:cs typeface="Helvetica"/>
                  </a:defRPr>
                </a:pPr>
                <a:r>
                  <a:rPr lang="en-US" sz="800" dirty="0" smtClean="0">
                    <a:latin typeface="Helvetica"/>
                    <a:cs typeface="Helvetica"/>
                  </a:rPr>
                  <a:t>Fold Change in Protein Levels</a:t>
                </a:r>
                <a:endParaRPr lang="en-US" sz="800" dirty="0">
                  <a:latin typeface="Helvetica"/>
                  <a:cs typeface="Helvetica"/>
                </a:endParaRPr>
              </a:p>
            </c:rich>
          </c:tx>
          <c:layout>
            <c:manualLayout>
              <c:xMode val="edge"/>
              <c:yMode val="edge"/>
              <c:x val="6.3601399075009099E-2"/>
              <c:y val="0.103177069232183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Helvetica"/>
                <a:cs typeface="Helvetica"/>
              </a:defRPr>
            </a:pPr>
            <a:endParaRPr lang="en-US"/>
          </a:p>
        </c:txPr>
        <c:crossAx val="8345856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250285873135417"/>
          <c:y val="4.6018596047538898E-2"/>
          <c:w val="0.34045780115201602"/>
          <c:h val="0.13965032986641501"/>
        </c:manualLayout>
      </c:layout>
      <c:overlay val="0"/>
      <c:txPr>
        <a:bodyPr/>
        <a:lstStyle/>
        <a:p>
          <a:pPr>
            <a:defRPr sz="800">
              <a:latin typeface="Helvetica"/>
              <a:cs typeface="Helvetica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660346441947599"/>
          <c:y val="5.1400560886198099E-2"/>
          <c:w val="0.74331443953986098"/>
          <c:h val="0.83261956838728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'Raw Data'!$P$114</c:f>
              <c:strCache>
                <c:ptCount val="1"/>
                <c:pt idx="0">
                  <c:v>Veh&amp;IgG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'Raw Data'!$W$120:$Y$120</c:f>
                <c:numCache>
                  <c:formatCode>General</c:formatCode>
                  <c:ptCount val="3"/>
                  <c:pt idx="0">
                    <c:v>0.92828722661262397</c:v>
                  </c:pt>
                  <c:pt idx="1">
                    <c:v>1.3032513736482361</c:v>
                  </c:pt>
                  <c:pt idx="2">
                    <c:v>0.88485260140308697</c:v>
                  </c:pt>
                </c:numCache>
              </c:numRef>
            </c:plus>
            <c:minus>
              <c:numRef>
                <c:f>'Raw Data'!$W$121:$Y$121</c:f>
                <c:numCache>
                  <c:formatCode>General</c:formatCode>
                  <c:ptCount val="3"/>
                  <c:pt idx="0">
                    <c:v>4.4829480162797619</c:v>
                  </c:pt>
                  <c:pt idx="1">
                    <c:v>4.120173944548144</c:v>
                  </c:pt>
                  <c:pt idx="2">
                    <c:v>8.6207477440571481</c:v>
                  </c:pt>
                </c:numCache>
              </c:numRef>
            </c:minus>
          </c:errBars>
          <c:cat>
            <c:strRef>
              <c:f>'Raw Data'!$Q$113:$S$113</c:f>
              <c:strCache>
                <c:ptCount val="3"/>
                <c:pt idx="0">
                  <c:v>CD4+</c:v>
                </c:pt>
                <c:pt idx="1">
                  <c:v>CD8+</c:v>
                </c:pt>
                <c:pt idx="2">
                  <c:v>CD4+FoxP3+</c:v>
                </c:pt>
              </c:strCache>
            </c:strRef>
          </c:cat>
          <c:val>
            <c:numRef>
              <c:f>'Raw Data'!$Q$114:$S$114</c:f>
              <c:numCache>
                <c:formatCode>General</c:formatCode>
                <c:ptCount val="3"/>
                <c:pt idx="0">
                  <c:v>6.1766666666666667</c:v>
                </c:pt>
                <c:pt idx="1">
                  <c:v>21.533333333333179</c:v>
                </c:pt>
                <c:pt idx="2">
                  <c:v>66.966666666666697</c:v>
                </c:pt>
              </c:numCache>
            </c:numRef>
          </c:val>
        </c:ser>
        <c:ser>
          <c:idx val="1"/>
          <c:order val="1"/>
          <c:tx>
            <c:strRef>
              <c:f>'Raw Data'!$P$115</c:f>
              <c:strCache>
                <c:ptCount val="1"/>
                <c:pt idx="0">
                  <c:v>Rapa&amp;αPD1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'Raw Data'!$W$121:$Y$121</c:f>
                <c:numCache>
                  <c:formatCode>General</c:formatCode>
                  <c:ptCount val="3"/>
                  <c:pt idx="0">
                    <c:v>4.4829480162797619</c:v>
                  </c:pt>
                  <c:pt idx="1">
                    <c:v>4.120173944548144</c:v>
                  </c:pt>
                  <c:pt idx="2">
                    <c:v>8.6207477440571481</c:v>
                  </c:pt>
                </c:numCache>
              </c:numRef>
            </c:plus>
            <c:minus>
              <c:numRef>
                <c:f>'Raw Data'!$W$121:$Y$121</c:f>
                <c:numCache>
                  <c:formatCode>General</c:formatCode>
                  <c:ptCount val="3"/>
                  <c:pt idx="0">
                    <c:v>4.4829480162797619</c:v>
                  </c:pt>
                  <c:pt idx="1">
                    <c:v>4.120173944548144</c:v>
                  </c:pt>
                  <c:pt idx="2">
                    <c:v>8.6207477440571481</c:v>
                  </c:pt>
                </c:numCache>
              </c:numRef>
            </c:minus>
          </c:errBars>
          <c:cat>
            <c:strRef>
              <c:f>'Raw Data'!$Q$113:$S$113</c:f>
              <c:strCache>
                <c:ptCount val="3"/>
                <c:pt idx="0">
                  <c:v>CD4+</c:v>
                </c:pt>
                <c:pt idx="1">
                  <c:v>CD8+</c:v>
                </c:pt>
                <c:pt idx="2">
                  <c:v>CD4+FoxP3+</c:v>
                </c:pt>
              </c:strCache>
            </c:strRef>
          </c:cat>
          <c:val>
            <c:numRef>
              <c:f>'Raw Data'!$Q$115:$S$115</c:f>
              <c:numCache>
                <c:formatCode>General</c:formatCode>
                <c:ptCount val="3"/>
                <c:pt idx="0">
                  <c:v>18.012499999999999</c:v>
                </c:pt>
                <c:pt idx="1">
                  <c:v>40.65</c:v>
                </c:pt>
                <c:pt idx="2">
                  <c:v>35.274999999999999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65568"/>
        <c:axId val="8367104"/>
      </c:barChart>
      <c:catAx>
        <c:axId val="836556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8367104"/>
        <c:crosses val="autoZero"/>
        <c:auto val="1"/>
        <c:lblAlgn val="ctr"/>
        <c:lblOffset val="100"/>
        <c:noMultiLvlLbl val="0"/>
      </c:catAx>
      <c:valAx>
        <c:axId val="83671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%CD3+CD127-CD25+ TILs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8365568"/>
        <c:crosses val="autoZero"/>
        <c:crossBetween val="between"/>
        <c:majorUnit val="2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23504596029213501"/>
          <c:y val="5.4788574991036398E-2"/>
          <c:w val="0.31979719592716399"/>
          <c:h val="0.1161266739866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latin typeface="Helvetica" pitchFamily="34" charset="0"/>
          <a:cs typeface="Helvetica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221291059215"/>
          <c:y val="6.0261704838762399E-2"/>
          <c:w val="0.75154660888680802"/>
          <c:h val="0.70252348508584195"/>
        </c:manualLayout>
      </c:layout>
      <c:lineChart>
        <c:grouping val="standard"/>
        <c:varyColors val="0"/>
        <c:ser>
          <c:idx val="0"/>
          <c:order val="0"/>
          <c:tx>
            <c:strRef>
              <c:f>Sheet4!$B$21</c:f>
              <c:strCache>
                <c:ptCount val="1"/>
                <c:pt idx="0">
                  <c:v>Veh&amp;IgG</c:v>
                </c:pt>
              </c:strCache>
            </c:strRef>
          </c:tx>
          <c:spPr>
            <a:ln w="12700" cmpd="sng">
              <a:solidFill>
                <a:schemeClr val="tx1"/>
              </a:solidFill>
            </a:ln>
            <a:effectLst/>
          </c:spPr>
          <c:marker>
            <c:spPr>
              <a:solidFill>
                <a:schemeClr val="tx1"/>
              </a:solidFill>
              <a:ln w="12700" cmpd="sng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Sheet4!$G$26:$G$37</c:f>
                <c:numCache>
                  <c:formatCode>General</c:formatCode>
                  <c:ptCount val="12"/>
                  <c:pt idx="0">
                    <c:v>3.54306441523531E-3</c:v>
                  </c:pt>
                  <c:pt idx="1">
                    <c:v>8.0919664791307203E-3</c:v>
                  </c:pt>
                  <c:pt idx="2">
                    <c:v>2.6737463124895201E-2</c:v>
                  </c:pt>
                  <c:pt idx="3">
                    <c:v>2.0683063918473799E-2</c:v>
                  </c:pt>
                  <c:pt idx="4">
                    <c:v>1.81514949454115E-2</c:v>
                  </c:pt>
                  <c:pt idx="5">
                    <c:v>3.6073364494230903E-2</c:v>
                  </c:pt>
                  <c:pt idx="6">
                    <c:v>3.9370020723286901E-2</c:v>
                  </c:pt>
                  <c:pt idx="7">
                    <c:v>6.1742270256959497E-2</c:v>
                  </c:pt>
                  <c:pt idx="8">
                    <c:v>8.5036169544998499E-2</c:v>
                  </c:pt>
                  <c:pt idx="9">
                    <c:v>9.9154230341217203E-2</c:v>
                  </c:pt>
                  <c:pt idx="10">
                    <c:v>0.134345971964247</c:v>
                  </c:pt>
                  <c:pt idx="11">
                    <c:v>0.13829857558042999</c:v>
                  </c:pt>
                </c:numCache>
              </c:numRef>
            </c:plus>
            <c:minus>
              <c:numRef>
                <c:f>Sheet4!$G$26:$G$37</c:f>
                <c:numCache>
                  <c:formatCode>General</c:formatCode>
                  <c:ptCount val="12"/>
                  <c:pt idx="0">
                    <c:v>3.54306441523531E-3</c:v>
                  </c:pt>
                  <c:pt idx="1">
                    <c:v>8.0919664791307203E-3</c:v>
                  </c:pt>
                  <c:pt idx="2">
                    <c:v>2.6737463124895201E-2</c:v>
                  </c:pt>
                  <c:pt idx="3">
                    <c:v>2.0683063918473799E-2</c:v>
                  </c:pt>
                  <c:pt idx="4">
                    <c:v>1.81514949454115E-2</c:v>
                  </c:pt>
                  <c:pt idx="5">
                    <c:v>3.6073364494230903E-2</c:v>
                  </c:pt>
                  <c:pt idx="6">
                    <c:v>3.9370020723286901E-2</c:v>
                  </c:pt>
                  <c:pt idx="7">
                    <c:v>6.1742270256959497E-2</c:v>
                  </c:pt>
                  <c:pt idx="8">
                    <c:v>8.5036169544998499E-2</c:v>
                  </c:pt>
                  <c:pt idx="9">
                    <c:v>9.9154230341217203E-2</c:v>
                  </c:pt>
                  <c:pt idx="10">
                    <c:v>0.134345971964247</c:v>
                  </c:pt>
                  <c:pt idx="11">
                    <c:v>0.13829857558042999</c:v>
                  </c:pt>
                </c:numCache>
              </c:numRef>
            </c:minus>
          </c:errBars>
          <c:cat>
            <c:numRef>
              <c:f>Sheet4!$C$20:$N$20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</c:numCache>
            </c:numRef>
          </c:cat>
          <c:val>
            <c:numRef>
              <c:f>Sheet4!$C$21:$N$21</c:f>
              <c:numCache>
                <c:formatCode>General</c:formatCode>
                <c:ptCount val="12"/>
                <c:pt idx="0">
                  <c:v>1.8171666666666701E-2</c:v>
                </c:pt>
                <c:pt idx="1">
                  <c:v>5.1802000000000001E-2</c:v>
                </c:pt>
                <c:pt idx="2">
                  <c:v>0.11307966666666699</c:v>
                </c:pt>
                <c:pt idx="3">
                  <c:v>0.143655333333333</c:v>
                </c:pt>
                <c:pt idx="4">
                  <c:v>0.16564341666666699</c:v>
                </c:pt>
                <c:pt idx="5">
                  <c:v>0.296633166666667</c:v>
                </c:pt>
                <c:pt idx="6">
                  <c:v>0.32152508333333302</c:v>
                </c:pt>
                <c:pt idx="7">
                  <c:v>0.43088241666666699</c:v>
                </c:pt>
                <c:pt idx="8">
                  <c:v>0.52881958333333301</c:v>
                </c:pt>
                <c:pt idx="9">
                  <c:v>0.78924708333333304</c:v>
                </c:pt>
                <c:pt idx="10">
                  <c:v>0.92665233333333297</c:v>
                </c:pt>
                <c:pt idx="11">
                  <c:v>1.01276075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Sheet4!$B$22</c:f>
              <c:strCache>
                <c:ptCount val="1"/>
                <c:pt idx="0">
                  <c:v>Rapa&amp;αPD-1</c:v>
                </c:pt>
              </c:strCache>
            </c:strRef>
          </c:tx>
          <c:spPr>
            <a:ln w="12700" cmpd="sng">
              <a:solidFill>
                <a:schemeClr val="bg1">
                  <a:lumMod val="65000"/>
                </a:schemeClr>
              </a:solidFill>
            </a:ln>
            <a:effectLst/>
          </c:spPr>
          <c:marker>
            <c:spPr>
              <a:solidFill>
                <a:schemeClr val="bg1">
                  <a:lumMod val="65000"/>
                </a:schemeClr>
              </a:solidFill>
              <a:ln w="12700" cmpd="sng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Sheet4!$H$26:$H$37</c:f>
                <c:numCache>
                  <c:formatCode>General</c:formatCode>
                  <c:ptCount val="12"/>
                  <c:pt idx="0">
                    <c:v>3.5986303341447798E-3</c:v>
                  </c:pt>
                  <c:pt idx="1">
                    <c:v>4.2810402928693796E-3</c:v>
                  </c:pt>
                  <c:pt idx="2">
                    <c:v>1.1407797780097E-2</c:v>
                  </c:pt>
                  <c:pt idx="3">
                    <c:v>1.6810360457269101E-2</c:v>
                  </c:pt>
                  <c:pt idx="4">
                    <c:v>2.56954197505809E-2</c:v>
                  </c:pt>
                  <c:pt idx="5">
                    <c:v>2.8052271707490199E-2</c:v>
                  </c:pt>
                  <c:pt idx="6">
                    <c:v>3.7084365036246798E-2</c:v>
                  </c:pt>
                  <c:pt idx="7">
                    <c:v>3.7887748168303002E-2</c:v>
                  </c:pt>
                  <c:pt idx="8">
                    <c:v>3.8852416725621501E-2</c:v>
                  </c:pt>
                  <c:pt idx="9">
                    <c:v>5.50613450690298E-2</c:v>
                  </c:pt>
                  <c:pt idx="10">
                    <c:v>6.16073440104771E-2</c:v>
                  </c:pt>
                  <c:pt idx="11">
                    <c:v>6.79505723045358E-2</c:v>
                  </c:pt>
                </c:numCache>
              </c:numRef>
            </c:plus>
            <c:minus>
              <c:numRef>
                <c:f>Sheet4!$H$26:$H$37</c:f>
                <c:numCache>
                  <c:formatCode>General</c:formatCode>
                  <c:ptCount val="12"/>
                  <c:pt idx="0">
                    <c:v>3.5986303341447798E-3</c:v>
                  </c:pt>
                  <c:pt idx="1">
                    <c:v>4.2810402928693796E-3</c:v>
                  </c:pt>
                  <c:pt idx="2">
                    <c:v>1.1407797780097E-2</c:v>
                  </c:pt>
                  <c:pt idx="3">
                    <c:v>1.6810360457269101E-2</c:v>
                  </c:pt>
                  <c:pt idx="4">
                    <c:v>2.56954197505809E-2</c:v>
                  </c:pt>
                  <c:pt idx="5">
                    <c:v>2.8052271707490199E-2</c:v>
                  </c:pt>
                  <c:pt idx="6">
                    <c:v>3.7084365036246798E-2</c:v>
                  </c:pt>
                  <c:pt idx="7">
                    <c:v>3.7887748168303002E-2</c:v>
                  </c:pt>
                  <c:pt idx="8">
                    <c:v>3.8852416725621501E-2</c:v>
                  </c:pt>
                  <c:pt idx="9">
                    <c:v>5.50613450690298E-2</c:v>
                  </c:pt>
                  <c:pt idx="10">
                    <c:v>6.16073440104771E-2</c:v>
                  </c:pt>
                  <c:pt idx="11">
                    <c:v>6.79505723045358E-2</c:v>
                  </c:pt>
                </c:numCache>
              </c:numRef>
            </c:minus>
          </c:errBars>
          <c:cat>
            <c:numRef>
              <c:f>Sheet4!$C$20:$N$20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</c:numCache>
            </c:numRef>
          </c:cat>
          <c:val>
            <c:numRef>
              <c:f>Sheet4!$C$22:$N$22</c:f>
              <c:numCache>
                <c:formatCode>General</c:formatCode>
                <c:ptCount val="12"/>
                <c:pt idx="0">
                  <c:v>1.9291083333333299E-2</c:v>
                </c:pt>
                <c:pt idx="1">
                  <c:v>2.79055E-2</c:v>
                </c:pt>
                <c:pt idx="2">
                  <c:v>4.0968249999999998E-2</c:v>
                </c:pt>
                <c:pt idx="3">
                  <c:v>5.9525333333333298E-2</c:v>
                </c:pt>
                <c:pt idx="4">
                  <c:v>8.1178916666666698E-2</c:v>
                </c:pt>
                <c:pt idx="5">
                  <c:v>9.4310749999999999E-2</c:v>
                </c:pt>
                <c:pt idx="6">
                  <c:v>0.12425325</c:v>
                </c:pt>
                <c:pt idx="7">
                  <c:v>0.13212258333333299</c:v>
                </c:pt>
                <c:pt idx="8">
                  <c:v>0.139624583333333</c:v>
                </c:pt>
                <c:pt idx="9">
                  <c:v>0.21073683333333301</c:v>
                </c:pt>
                <c:pt idx="10">
                  <c:v>0.24007008333333299</c:v>
                </c:pt>
                <c:pt idx="11">
                  <c:v>0.23711075000000001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89376"/>
        <c:axId val="8391296"/>
      </c:lineChart>
      <c:catAx>
        <c:axId val="8389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0">
                    <a:latin typeface="Helvetica"/>
                    <a:cs typeface="Helvetica"/>
                  </a:defRPr>
                </a:pPr>
                <a:r>
                  <a:rPr lang="en-US" sz="800" b="0" dirty="0">
                    <a:latin typeface="Helvetica"/>
                    <a:cs typeface="Helvetica"/>
                  </a:rPr>
                  <a:t>Days </a:t>
                </a:r>
                <a:r>
                  <a:rPr lang="en-US" sz="800" b="0" dirty="0" smtClean="0">
                    <a:latin typeface="Helvetica"/>
                    <a:cs typeface="Helvetica"/>
                  </a:rPr>
                  <a:t>Post </a:t>
                </a:r>
                <a:r>
                  <a:rPr lang="en-US" sz="800" b="0" dirty="0">
                    <a:latin typeface="Helvetica"/>
                    <a:cs typeface="Helvetica"/>
                  </a:rPr>
                  <a:t>T</a:t>
                </a:r>
                <a:r>
                  <a:rPr lang="en-US" sz="800" b="0" dirty="0" smtClean="0">
                    <a:latin typeface="Helvetica"/>
                    <a:cs typeface="Helvetica"/>
                  </a:rPr>
                  <a:t>umor Inoculation</a:t>
                </a:r>
                <a:endParaRPr lang="en-US" sz="800" b="0" dirty="0">
                  <a:latin typeface="Helvetica"/>
                  <a:cs typeface="Helvetica"/>
                </a:endParaRPr>
              </a:p>
            </c:rich>
          </c:tx>
          <c:layout>
            <c:manualLayout>
              <c:xMode val="edge"/>
              <c:yMode val="edge"/>
              <c:x val="0.24054124962346399"/>
              <c:y val="0.875695524956056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Helvetica"/>
                <a:cs typeface="Helvetica"/>
              </a:defRPr>
            </a:pPr>
            <a:endParaRPr lang="en-US"/>
          </a:p>
        </c:txPr>
        <c:crossAx val="8391296"/>
        <c:crosses val="autoZero"/>
        <c:auto val="1"/>
        <c:lblAlgn val="ctr"/>
        <c:lblOffset val="100"/>
        <c:noMultiLvlLbl val="0"/>
      </c:catAx>
      <c:valAx>
        <c:axId val="83912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 b="0">
                    <a:latin typeface="Helvetica"/>
                    <a:cs typeface="Helvetica"/>
                  </a:defRPr>
                </a:pPr>
                <a:r>
                  <a:rPr lang="en-US" sz="800" b="0">
                    <a:latin typeface="Helvetica"/>
                    <a:cs typeface="Helvetica"/>
                  </a:rPr>
                  <a:t>Tumor Volume cm</a:t>
                </a:r>
                <a:r>
                  <a:rPr lang="en-US" sz="800" b="0" baseline="30000">
                    <a:latin typeface="Helvetica"/>
                    <a:cs typeface="Helvetica"/>
                  </a:rPr>
                  <a:t>3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800">
                <a:latin typeface="Helvetica"/>
                <a:cs typeface="Helvetica"/>
              </a:defRPr>
            </a:pPr>
            <a:endParaRPr lang="en-US"/>
          </a:p>
        </c:txPr>
        <c:crossAx val="8389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466426542579799"/>
          <c:y val="5.5514197168267602E-2"/>
          <c:w val="0.54534652200891498"/>
          <c:h val="0.138060442565756"/>
        </c:manualLayout>
      </c:layout>
      <c:overlay val="0"/>
      <c:txPr>
        <a:bodyPr/>
        <a:lstStyle/>
        <a:p>
          <a:pPr>
            <a:defRPr sz="800" b="0">
              <a:latin typeface="Helvetica"/>
              <a:cs typeface="Helvetica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245407677415101"/>
          <c:y val="0.34314543186755297"/>
          <c:w val="0.26009147895281398"/>
          <c:h val="0.51672081676289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Sheet1!$M$39</c:f>
              <c:strCache>
                <c:ptCount val="1"/>
                <c:pt idx="0">
                  <c:v>Veh&amp;IgG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Sheet1!$P$39</c:f>
                <c:numCache>
                  <c:formatCode>General</c:formatCode>
                  <c:ptCount val="1"/>
                  <c:pt idx="0">
                    <c:v>0.64965095979936405</c:v>
                  </c:pt>
                </c:numCache>
              </c:numRef>
            </c:plus>
            <c:minus>
              <c:numRef>
                <c:f>Sheet1!$P$39</c:f>
                <c:numCache>
                  <c:formatCode>General</c:formatCode>
                  <c:ptCount val="1"/>
                  <c:pt idx="0">
                    <c:v>0.64965095979936405</c:v>
                  </c:pt>
                </c:numCache>
              </c:numRef>
            </c:minus>
          </c:errBars>
          <c:cat>
            <c:strRef>
              <c:f>Sheet1!$N$38</c:f>
              <c:strCache>
                <c:ptCount val="1"/>
                <c:pt idx="0">
                  <c:v>CL.Casp3</c:v>
                </c:pt>
              </c:strCache>
            </c:strRef>
          </c:cat>
          <c:val>
            <c:numRef>
              <c:f>Sheet1!$N$39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Sheet1!$M$40</c:f>
              <c:strCache>
                <c:ptCount val="1"/>
                <c:pt idx="0">
                  <c:v>Rapa&amp;αPD-1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Sheet1!$Q$39</c:f>
                <c:numCache>
                  <c:formatCode>General</c:formatCode>
                  <c:ptCount val="1"/>
                  <c:pt idx="0">
                    <c:v>2.6586951053875811</c:v>
                  </c:pt>
                </c:numCache>
              </c:numRef>
            </c:plus>
            <c:minus>
              <c:numRef>
                <c:f>Sheet1!$Q$39</c:f>
                <c:numCache>
                  <c:formatCode>General</c:formatCode>
                  <c:ptCount val="1"/>
                  <c:pt idx="0">
                    <c:v>2.6586951053875811</c:v>
                  </c:pt>
                </c:numCache>
              </c:numRef>
            </c:minus>
          </c:errBars>
          <c:cat>
            <c:strRef>
              <c:f>Sheet1!$N$38</c:f>
              <c:strCache>
                <c:ptCount val="1"/>
                <c:pt idx="0">
                  <c:v>CL.Casp3</c:v>
                </c:pt>
              </c:strCache>
            </c:strRef>
          </c:cat>
          <c:val>
            <c:numRef>
              <c:f>Sheet1!$N$40</c:f>
              <c:numCache>
                <c:formatCode>General</c:formatCode>
                <c:ptCount val="1"/>
                <c:pt idx="0">
                  <c:v>22.55555555555555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10"/>
        <c:axId val="8405376"/>
        <c:axId val="8406912"/>
      </c:barChart>
      <c:catAx>
        <c:axId val="840537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8406912"/>
        <c:crosses val="autoZero"/>
        <c:auto val="1"/>
        <c:lblAlgn val="ctr"/>
        <c:lblOffset val="100"/>
        <c:noMultiLvlLbl val="0"/>
      </c:catAx>
      <c:valAx>
        <c:axId val="84069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Cl. </a:t>
                </a:r>
                <a:r>
                  <a:rPr lang="en-US" dirty="0" err="1"/>
                  <a:t>Casp</a:t>
                </a:r>
                <a:r>
                  <a:rPr lang="en-US" dirty="0"/>
                  <a:t>. 3</a:t>
                </a:r>
                <a:r>
                  <a:rPr lang="en-US" baseline="30000" dirty="0"/>
                  <a:t>+</a:t>
                </a:r>
                <a:r>
                  <a:rPr lang="en-US" dirty="0"/>
                  <a:t> / HPF</a:t>
                </a:r>
              </a:p>
            </c:rich>
          </c:tx>
          <c:layout>
            <c:manualLayout>
              <c:xMode val="edge"/>
              <c:yMode val="edge"/>
              <c:x val="4.76310860440078E-2"/>
              <c:y val="0.314584257423364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8405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8262731817084106E-2"/>
          <c:y val="7.7869354836671401E-2"/>
          <c:w val="0.67900062919039605"/>
          <c:h val="0.186836155836016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99742999707403"/>
          <c:y val="0.108397848850109"/>
          <c:w val="0.26506535715133001"/>
          <c:h val="0.54799738469180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Sheet1!$M$11</c:f>
              <c:strCache>
                <c:ptCount val="1"/>
                <c:pt idx="0">
                  <c:v>Veh&amp;IgG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Sheet1!$P$11:$Q$11</c:f>
                <c:numCache>
                  <c:formatCode>General</c:formatCode>
                  <c:ptCount val="2"/>
                  <c:pt idx="0">
                    <c:v>6.5874323325080848</c:v>
                  </c:pt>
                  <c:pt idx="1">
                    <c:v>6.5064272507841929</c:v>
                  </c:pt>
                </c:numCache>
              </c:numRef>
            </c:plus>
            <c:minus>
              <c:numRef>
                <c:f>Sheet1!$P$11:$Q$11</c:f>
                <c:numCache>
                  <c:formatCode>General</c:formatCode>
                  <c:ptCount val="2"/>
                  <c:pt idx="0">
                    <c:v>6.5874323325080848</c:v>
                  </c:pt>
                  <c:pt idx="1">
                    <c:v>6.5064272507841929</c:v>
                  </c:pt>
                </c:numCache>
              </c:numRef>
            </c:minus>
          </c:errBars>
          <c:cat>
            <c:strRef>
              <c:f>Sheet1!$N$10</c:f>
              <c:strCache>
                <c:ptCount val="1"/>
                <c:pt idx="0">
                  <c:v>Ki67</c:v>
                </c:pt>
              </c:strCache>
            </c:strRef>
          </c:cat>
          <c:val>
            <c:numRef>
              <c:f>Sheet1!$N$11</c:f>
              <c:numCache>
                <c:formatCode>General</c:formatCode>
                <c:ptCount val="1"/>
                <c:pt idx="0">
                  <c:v>111.7777777777778</c:v>
                </c:pt>
              </c:numCache>
            </c:numRef>
          </c:val>
        </c:ser>
        <c:ser>
          <c:idx val="1"/>
          <c:order val="1"/>
          <c:tx>
            <c:strRef>
              <c:f>Sheet1!$M$12</c:f>
              <c:strCache>
                <c:ptCount val="1"/>
                <c:pt idx="0">
                  <c:v>Rapa&amp;αPD-1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Sheet1!$Q$11</c:f>
                <c:numCache>
                  <c:formatCode>General</c:formatCode>
                  <c:ptCount val="1"/>
                  <c:pt idx="0">
                    <c:v>6.5064272507841929</c:v>
                  </c:pt>
                </c:numCache>
              </c:numRef>
            </c:plus>
            <c:minus>
              <c:numRef>
                <c:f>Sheet1!$Q$11</c:f>
                <c:numCache>
                  <c:formatCode>General</c:formatCode>
                  <c:ptCount val="1"/>
                  <c:pt idx="0">
                    <c:v>6.5064272507841929</c:v>
                  </c:pt>
                </c:numCache>
              </c:numRef>
            </c:minus>
          </c:errBars>
          <c:cat>
            <c:strRef>
              <c:f>Sheet1!$N$10</c:f>
              <c:strCache>
                <c:ptCount val="1"/>
                <c:pt idx="0">
                  <c:v>Ki67</c:v>
                </c:pt>
              </c:strCache>
            </c:strRef>
          </c:cat>
          <c:val>
            <c:numRef>
              <c:f>Sheet1!$N$12</c:f>
              <c:numCache>
                <c:formatCode>General</c:formatCode>
                <c:ptCount val="1"/>
                <c:pt idx="0">
                  <c:v>61.944444444443882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10"/>
        <c:axId val="8416640"/>
        <c:axId val="8422528"/>
      </c:barChart>
      <c:catAx>
        <c:axId val="841664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8422528"/>
        <c:crosses val="autoZero"/>
        <c:auto val="1"/>
        <c:lblAlgn val="ctr"/>
        <c:lblOffset val="100"/>
        <c:noMultiLvlLbl val="0"/>
      </c:catAx>
      <c:valAx>
        <c:axId val="84225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Ki67</a:t>
                </a:r>
                <a:r>
                  <a:rPr lang="en-US" baseline="30000" dirty="0"/>
                  <a:t>+ </a:t>
                </a:r>
                <a:r>
                  <a:rPr lang="en-US" dirty="0"/>
                  <a:t>cells / HPF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8416640"/>
        <c:crosses val="autoZero"/>
        <c:crossBetween val="between"/>
        <c:majorUnit val="30"/>
      </c:valAx>
    </c:plotArea>
    <c:plotVisOnly val="1"/>
    <c:dispBlanksAs val="gap"/>
    <c:showDLblsOverMax val="0"/>
  </c:chart>
  <c:txPr>
    <a:bodyPr/>
    <a:lstStyle/>
    <a:p>
      <a:pPr>
        <a:defRPr sz="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0.43813</cdr:x>
      <cdr:y>0.31514</cdr:y>
    </cdr:from>
    <cdr:to>
      <cdr:x>0.56635</cdr:x>
      <cdr:y>0.44299</cdr:y>
    </cdr:to>
    <cdr:sp macro="" textlink="">
      <cdr:nvSpPr>
        <cdr:cNvPr id="2" name="TextBox 37"/>
        <cdr:cNvSpPr txBox="1"/>
      </cdr:nvSpPr>
      <cdr:spPr>
        <a:xfrm xmlns:a="http://schemas.openxmlformats.org/drawingml/2006/main">
          <a:off x="1035813" y="682626"/>
          <a:ext cx="303135" cy="2769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367" tIns="45684" rIns="91367" bIns="45684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latin typeface="Helvetica"/>
              <a:cs typeface="Helvetica"/>
            </a:rPr>
            <a:t>**</a:t>
          </a:r>
          <a:endParaRPr lang="en-US" sz="1200" dirty="0">
            <a:latin typeface="Helvetica"/>
            <a:cs typeface="Helvetica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EF227-F8D8-204F-BCD4-6AFDB4352994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CB623-3ACF-4042-B54B-59BD98E08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0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C018-1707-DE4C-9BB4-D20E86BE8DC1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BD9A-DB2B-FC4F-80E8-1DCAB5B9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C018-1707-DE4C-9BB4-D20E86BE8DC1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BD9A-DB2B-FC4F-80E8-1DCAB5B9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C018-1707-DE4C-9BB4-D20E86BE8DC1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BD9A-DB2B-FC4F-80E8-1DCAB5B9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9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C018-1707-DE4C-9BB4-D20E86BE8DC1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BD9A-DB2B-FC4F-80E8-1DCAB5B9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0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C018-1707-DE4C-9BB4-D20E86BE8DC1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BD9A-DB2B-FC4F-80E8-1DCAB5B9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5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C018-1707-DE4C-9BB4-D20E86BE8DC1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BD9A-DB2B-FC4F-80E8-1DCAB5B9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2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C018-1707-DE4C-9BB4-D20E86BE8DC1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BD9A-DB2B-FC4F-80E8-1DCAB5B9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2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C018-1707-DE4C-9BB4-D20E86BE8DC1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BD9A-DB2B-FC4F-80E8-1DCAB5B9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1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C018-1707-DE4C-9BB4-D20E86BE8DC1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BD9A-DB2B-FC4F-80E8-1DCAB5B9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36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C018-1707-DE4C-9BB4-D20E86BE8DC1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BD9A-DB2B-FC4F-80E8-1DCAB5B9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4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C018-1707-DE4C-9BB4-D20E86BE8DC1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BD9A-DB2B-FC4F-80E8-1DCAB5B9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88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8C018-1707-DE4C-9BB4-D20E86BE8DC1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4BD9A-DB2B-FC4F-80E8-1DCAB5B9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Relationship Id="rId9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microsoft.com/office/2007/relationships/hdphoto" Target="../media/hdphoto9.wdp"/><Relationship Id="rId18" Type="http://schemas.microsoft.com/office/2007/relationships/hdphoto" Target="../media/hdphoto11.wdp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9.jpeg"/><Relationship Id="rId17" Type="http://schemas.openxmlformats.org/officeDocument/2006/relationships/image" Target="../media/image11.jpeg"/><Relationship Id="rId2" Type="http://schemas.openxmlformats.org/officeDocument/2006/relationships/image" Target="../media/image4.jpeg"/><Relationship Id="rId16" Type="http://schemas.microsoft.com/office/2007/relationships/hdphoto" Target="../media/hdphoto10.wdp"/><Relationship Id="rId20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openxmlformats.org/officeDocument/2006/relationships/image" Target="../media/image10.jpeg"/><Relationship Id="rId10" Type="http://schemas.openxmlformats.org/officeDocument/2006/relationships/image" Target="../media/image8.jpeg"/><Relationship Id="rId19" Type="http://schemas.openxmlformats.org/officeDocument/2006/relationships/image" Target="../media/image12.jpeg"/><Relationship Id="rId4" Type="http://schemas.openxmlformats.org/officeDocument/2006/relationships/image" Target="../media/image5.jpeg"/><Relationship Id="rId9" Type="http://schemas.microsoft.com/office/2007/relationships/hdphoto" Target="../media/hdphoto7.wdp"/><Relationship Id="rId1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microsoft.com/office/2007/relationships/hdphoto" Target="../media/hdphoto15.wdp"/><Relationship Id="rId18" Type="http://schemas.openxmlformats.org/officeDocument/2006/relationships/image" Target="../media/image29.jpeg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12" Type="http://schemas.openxmlformats.org/officeDocument/2006/relationships/image" Target="../media/image26.jpeg"/><Relationship Id="rId17" Type="http://schemas.microsoft.com/office/2007/relationships/hdphoto" Target="../media/hdphoto17.wdp"/><Relationship Id="rId2" Type="http://schemas.openxmlformats.org/officeDocument/2006/relationships/chart" Target="../charts/chart4.xml"/><Relationship Id="rId16" Type="http://schemas.openxmlformats.org/officeDocument/2006/relationships/image" Target="../media/image28.jpeg"/><Relationship Id="rId20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11" Type="http://schemas.microsoft.com/office/2007/relationships/hdphoto" Target="../media/hdphoto14.wdp"/><Relationship Id="rId5" Type="http://schemas.openxmlformats.org/officeDocument/2006/relationships/chart" Target="../charts/chart7.xml"/><Relationship Id="rId15" Type="http://schemas.microsoft.com/office/2007/relationships/hdphoto" Target="../media/hdphoto16.wdp"/><Relationship Id="rId10" Type="http://schemas.openxmlformats.org/officeDocument/2006/relationships/image" Target="../media/image25.jpeg"/><Relationship Id="rId19" Type="http://schemas.microsoft.com/office/2007/relationships/hdphoto" Target="../media/hdphoto18.wdp"/><Relationship Id="rId4" Type="http://schemas.openxmlformats.org/officeDocument/2006/relationships/chart" Target="../charts/chart6.xml"/><Relationship Id="rId9" Type="http://schemas.microsoft.com/office/2007/relationships/hdphoto" Target="../media/hdphoto13.wdp"/><Relationship Id="rId1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368452" y="6086918"/>
            <a:ext cx="6492875" cy="19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2" tIns="36290" rIns="72582" bIns="362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800" b="1" dirty="0" smtClean="0">
                <a:latin typeface="Helvetica"/>
                <a:cs typeface="Helvetica"/>
              </a:rPr>
              <a:t>Supplemental Table 1</a:t>
            </a:r>
            <a:endParaRPr lang="en-US" sz="800" dirty="0">
              <a:latin typeface="Helvetica"/>
              <a:cs typeface="Helvetica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848186"/>
              </p:ext>
            </p:extLst>
          </p:nvPr>
        </p:nvGraphicFramePr>
        <p:xfrm>
          <a:off x="2761934" y="975227"/>
          <a:ext cx="3485907" cy="3455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214"/>
                <a:gridCol w="690462"/>
                <a:gridCol w="839628"/>
                <a:gridCol w="625603"/>
              </a:tblGrid>
              <a:tr h="173656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Covariate</a:t>
                      </a:r>
                      <a:endParaRPr lang="en-US" sz="800" b="1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 AD N</a:t>
                      </a:r>
                      <a:r>
                        <a:rPr lang="en-US" sz="800" b="1" baseline="0" dirty="0" smtClean="0">
                          <a:latin typeface="Helvetica"/>
                          <a:cs typeface="Helvetica"/>
                        </a:rPr>
                        <a:t> (%)</a:t>
                      </a:r>
                      <a:endParaRPr lang="en-US" sz="800" b="1" dirty="0" smtClean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SCC N (%)</a:t>
                      </a:r>
                      <a:endParaRPr lang="en-US" sz="800" b="1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p-values</a:t>
                      </a:r>
                      <a:endParaRPr lang="en-US" sz="800" b="1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Sex</a:t>
                      </a: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63/63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96/96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0.097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   M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31 (49.2%)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60 (62.5%) 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   F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32 (50.8%)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36 (37.5%)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Smoking</a:t>
                      </a:r>
                      <a:r>
                        <a:rPr lang="en-US" sz="800" b="1" baseline="0" dirty="0" smtClean="0">
                          <a:latin typeface="Helvetica"/>
                          <a:cs typeface="Helvetica"/>
                        </a:rPr>
                        <a:t> Status</a:t>
                      </a:r>
                      <a:endParaRPr lang="en-US" sz="800" b="1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48/63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84/96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0.232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  Current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24 (50%)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51 (60.7%)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Former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20 (41.6%)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29 (34.5%)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   Never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4 (8.3%)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4 (4.8%)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Pathologic</a:t>
                      </a:r>
                      <a:r>
                        <a:rPr lang="en-US" sz="800" b="1" baseline="0" dirty="0" smtClean="0">
                          <a:latin typeface="Helvetica"/>
                          <a:cs typeface="Helvetica"/>
                        </a:rPr>
                        <a:t> Stage</a:t>
                      </a:r>
                      <a:endParaRPr lang="en-US" sz="800" b="1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63/63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94/96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0.001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800" baseline="0" dirty="0" smtClean="0">
                          <a:latin typeface="Helvetica"/>
                          <a:cs typeface="Helvetica"/>
                        </a:rPr>
                        <a:t>   I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35 (55.5%)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24 (25.5%)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   II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23 (36.5%)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29 (31%)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III</a:t>
                      </a:r>
                      <a:r>
                        <a:rPr lang="en-US" sz="800" baseline="0" dirty="0" smtClean="0">
                          <a:latin typeface="Helvetica"/>
                          <a:cs typeface="Helvetica"/>
                        </a:rPr>
                        <a:t> &amp; IV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5 (8%)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41 (43.6%)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Degree of Differentiation</a:t>
                      </a:r>
                      <a:endParaRPr lang="en-US" sz="800" b="1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60/63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93/96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0.224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   Poor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11 (18.3%)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22 (23.7%)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   Moderate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41 (68.3%)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64 (68.8%)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   Well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8 (13.3%)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7 (7.5%)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Survival</a:t>
                      </a:r>
                      <a:endParaRPr lang="en-US" sz="800" b="1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50/63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85/96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0.286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   Alive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43 (86%)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69 (81.2%)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   Dead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7 (14%)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16 (18.8%)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6" marR="64916" marT="29979" marB="2997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92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91718" y="1238220"/>
            <a:ext cx="1245126" cy="1073337"/>
            <a:chOff x="590086" y="2151942"/>
            <a:chExt cx="1245126" cy="1073337"/>
          </a:xfrm>
        </p:grpSpPr>
        <p:pic>
          <p:nvPicPr>
            <p:cNvPr id="5" name="Picture 4"/>
            <p:cNvPicPr>
              <a:picLocks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2147" y="2826170"/>
              <a:ext cx="548640" cy="18288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6" name="Picture 5"/>
            <p:cNvPicPr>
              <a:picLocks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6171" y="3042399"/>
              <a:ext cx="548640" cy="18288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83952" y="2586189"/>
              <a:ext cx="4754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Helvetica"/>
                  <a:cs typeface="Helvetica"/>
                </a:rPr>
                <a:t>PD-L1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0086" y="2812431"/>
              <a:ext cx="6600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Helvetica"/>
                  <a:cs typeface="Helvetica"/>
                </a:rPr>
                <a:t>pS6</a:t>
              </a:r>
              <a:r>
                <a:rPr lang="en-US" sz="800" baseline="30000" dirty="0">
                  <a:latin typeface="Helvetica"/>
                  <a:cs typeface="Helvetica"/>
                </a:rPr>
                <a:t>S235/236</a:t>
              </a:r>
              <a:endParaRPr lang="en-US" sz="800" dirty="0">
                <a:latin typeface="Helvetica"/>
                <a:cs typeface="Helvetica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4869" y="3006543"/>
              <a:ext cx="5838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Helvetica"/>
                  <a:cs typeface="Helvetica"/>
                </a:rPr>
                <a:t>α-tubulin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1105422" y="2371459"/>
              <a:ext cx="36159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err="1">
                  <a:latin typeface="Helvetica"/>
                  <a:cs typeface="Helvetica"/>
                </a:rPr>
                <a:t>Veh</a:t>
              </a:r>
              <a:endParaRPr lang="en-US" sz="800" dirty="0">
                <a:latin typeface="Helvetica"/>
                <a:cs typeface="Helvetic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303273" y="2391841"/>
              <a:ext cx="35583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Helvetica"/>
                  <a:cs typeface="Helvetica"/>
                </a:rPr>
                <a:t>16h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1481874" y="2367167"/>
              <a:ext cx="35583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Helvetica"/>
                  <a:cs typeface="Helvetica"/>
                </a:rPr>
                <a:t>24h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196762" y="2344017"/>
              <a:ext cx="572289" cy="1412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6171" y="2611009"/>
              <a:ext cx="548640" cy="18288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124761" y="2151942"/>
              <a:ext cx="7104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>
                  <a:latin typeface="Helvetica"/>
                  <a:cs typeface="Helvetica"/>
                </a:rPr>
                <a:t>H520 Rapa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88003" y="1124806"/>
            <a:ext cx="1194961" cy="1535585"/>
            <a:chOff x="3601988" y="397345"/>
            <a:chExt cx="1194960" cy="1535585"/>
          </a:xfrm>
        </p:grpSpPr>
        <p:graphicFrame>
          <p:nvGraphicFramePr>
            <p:cNvPr id="17" name="Chart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31142024"/>
                </p:ext>
              </p:extLst>
            </p:nvPr>
          </p:nvGraphicFramePr>
          <p:xfrm>
            <a:off x="3601988" y="600216"/>
            <a:ext cx="1142362" cy="12994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cxnSp>
          <p:nvCxnSpPr>
            <p:cNvPr id="18" name="Straight Connector 17"/>
            <p:cNvCxnSpPr/>
            <p:nvPr/>
          </p:nvCxnSpPr>
          <p:spPr>
            <a:xfrm>
              <a:off x="3990317" y="1760784"/>
              <a:ext cx="785455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033262" y="1717486"/>
              <a:ext cx="7104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>
                  <a:latin typeface="Helvetica"/>
                  <a:cs typeface="Helvetica"/>
                </a:rPr>
                <a:t>H520 Rapa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94138" y="397345"/>
              <a:ext cx="90281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>
                  <a:latin typeface="Helvetica"/>
                  <a:cs typeface="Helvetica"/>
                </a:rPr>
                <a:t>Flow Cytometry</a:t>
              </a:r>
            </a:p>
          </p:txBody>
        </p:sp>
      </p:grp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182017"/>
              </p:ext>
            </p:extLst>
          </p:nvPr>
        </p:nvGraphicFramePr>
        <p:xfrm>
          <a:off x="1609914" y="1201637"/>
          <a:ext cx="3379779" cy="1722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1482298" y="5251358"/>
            <a:ext cx="6426537" cy="19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611" tIns="36305" rIns="72611" bIns="3630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en-US" sz="800" b="1" dirty="0">
                <a:latin typeface="Helvetica"/>
                <a:cs typeface="Helvetica"/>
              </a:rPr>
              <a:t>Supplementary Figure </a:t>
            </a:r>
            <a:r>
              <a:rPr lang="en-US" sz="800" b="1" dirty="0" smtClean="0">
                <a:latin typeface="Helvetica"/>
                <a:cs typeface="Helvetica"/>
              </a:rPr>
              <a:t>1</a:t>
            </a:r>
            <a:endParaRPr lang="en-US" sz="800" dirty="0">
              <a:latin typeface="Helvetica"/>
              <a:cs typeface="Helvetica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1322803" y="1069778"/>
            <a:ext cx="287111" cy="21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4" rIns="91367" bIns="4568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b="1" dirty="0" smtClean="0">
                <a:latin typeface="Helvetica"/>
                <a:cs typeface="Helvetica"/>
              </a:rPr>
              <a:t>A.</a:t>
            </a:r>
            <a:endParaRPr lang="en-US" sz="800" b="1" dirty="0">
              <a:latin typeface="Helvetica"/>
              <a:cs typeface="Helvetica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5139117" y="1069778"/>
            <a:ext cx="287111" cy="21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4" rIns="91367" bIns="4568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b="1" dirty="0">
                <a:latin typeface="Helvetica"/>
                <a:cs typeface="Helvetica"/>
              </a:rPr>
              <a:t>B</a:t>
            </a:r>
            <a:r>
              <a:rPr lang="en-US" sz="800" b="1" dirty="0" smtClean="0">
                <a:latin typeface="Helvetica"/>
                <a:cs typeface="Helvetica"/>
              </a:rPr>
              <a:t>.</a:t>
            </a:r>
            <a:endParaRPr lang="en-US" sz="800" b="1" dirty="0"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1158995" y="1775801"/>
            <a:ext cx="902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Helvetica"/>
                <a:cs typeface="Helvetica"/>
              </a:rPr>
              <a:t>Flow Cytometry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1686224" y="1340250"/>
            <a:ext cx="0" cy="1015682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42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3613" y="5171110"/>
            <a:ext cx="64879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" b="1" dirty="0">
                <a:latin typeface="Helvetica"/>
                <a:cs typeface="Helvetica"/>
              </a:rPr>
              <a:t>Supplementary Figure </a:t>
            </a:r>
            <a:r>
              <a:rPr lang="en-US" sz="800" b="1" dirty="0" smtClean="0">
                <a:latin typeface="Helvetica"/>
                <a:cs typeface="Helvetica"/>
              </a:rPr>
              <a:t>2</a:t>
            </a:r>
            <a:endParaRPr lang="en-US" sz="800" dirty="0">
              <a:latin typeface="Helvetica"/>
              <a:cs typeface="Helvetic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60515" y="1679104"/>
            <a:ext cx="5521083" cy="1934344"/>
            <a:chOff x="1300057" y="1665798"/>
            <a:chExt cx="5521083" cy="1934344"/>
          </a:xfrm>
        </p:grpSpPr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 flipV="1">
              <a:off x="6502414" y="3012658"/>
              <a:ext cx="307777" cy="4028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dirty="0">
                  <a:latin typeface="Helvetica"/>
                  <a:cs typeface="Helvetica"/>
                </a:rPr>
                <a:t>16h</a:t>
              </a: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 flipV="1">
              <a:off x="6362574" y="3012657"/>
              <a:ext cx="130527" cy="4038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dirty="0" err="1">
                  <a:latin typeface="Helvetica"/>
                  <a:cs typeface="Helvetica"/>
                </a:rPr>
                <a:t>Veh</a:t>
              </a:r>
              <a:endParaRPr lang="en-US" sz="800" dirty="0">
                <a:latin typeface="Helvetica"/>
                <a:cs typeface="Helvetica"/>
              </a:endParaRPr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 flipV="1">
              <a:off x="2047698" y="1935526"/>
              <a:ext cx="307777" cy="375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dirty="0" err="1">
                  <a:latin typeface="Helvetica"/>
                  <a:cs typeface="Helvetica"/>
                </a:rPr>
                <a:t>Veh</a:t>
              </a:r>
              <a:endParaRPr lang="en-US" sz="800" dirty="0">
                <a:latin typeface="Helvetica"/>
                <a:cs typeface="Helvetica"/>
              </a:endParaRP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 flipV="1">
              <a:off x="2202216" y="1983630"/>
              <a:ext cx="307777" cy="319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dirty="0">
                  <a:latin typeface="Helvetica"/>
                  <a:cs typeface="Helvetica"/>
                </a:rPr>
                <a:t>2h</a:t>
              </a: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 flipV="1">
              <a:off x="2371000" y="1945768"/>
              <a:ext cx="307777" cy="355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dirty="0">
                  <a:latin typeface="Helvetica"/>
                  <a:cs typeface="Helvetica"/>
                </a:rPr>
                <a:t>6h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 flipV="1">
              <a:off x="2525518" y="1909815"/>
              <a:ext cx="307777" cy="388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dirty="0">
                  <a:latin typeface="Helvetica"/>
                  <a:cs typeface="Helvetica"/>
                </a:rPr>
                <a:t>24h</a:t>
              </a: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1381974" y="2498540"/>
              <a:ext cx="78739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dirty="0">
                  <a:latin typeface="Helvetica"/>
                  <a:cs typeface="Helvetica"/>
                </a:rPr>
                <a:t>pERK</a:t>
              </a:r>
              <a:r>
                <a:rPr lang="en-US" sz="800" baseline="30000" dirty="0">
                  <a:latin typeface="Helvetica"/>
                  <a:cs typeface="Helvetica"/>
                </a:rPr>
                <a:t>T202/Y204</a:t>
              </a:r>
              <a:endParaRPr lang="en-US" sz="800" dirty="0">
                <a:latin typeface="Helvetica"/>
                <a:cs typeface="Helvetica"/>
              </a:endParaRPr>
            </a:p>
          </p:txBody>
        </p:sp>
        <p:sp>
          <p:nvSpPr>
            <p:cNvPr id="13" name="Text Box 32"/>
            <p:cNvSpPr txBox="1">
              <a:spLocks noChangeArrowheads="1"/>
            </p:cNvSpPr>
            <p:nvPr/>
          </p:nvSpPr>
          <p:spPr bwMode="auto">
            <a:xfrm>
              <a:off x="1552157" y="2939309"/>
              <a:ext cx="676665" cy="223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dirty="0">
                  <a:latin typeface="Helvetica"/>
                  <a:cs typeface="Helvetica"/>
                </a:rPr>
                <a:t>pAKT</a:t>
              </a:r>
              <a:r>
                <a:rPr lang="en-US" sz="800" baseline="30000" dirty="0">
                  <a:latin typeface="Helvetica"/>
                  <a:cs typeface="Helvetica"/>
                </a:rPr>
                <a:t>S473</a:t>
              </a:r>
              <a:endParaRPr lang="en-US" sz="800" dirty="0">
                <a:latin typeface="Helvetica"/>
                <a:cs typeface="Helvetica"/>
              </a:endParaRPr>
            </a:p>
          </p:txBody>
        </p:sp>
        <p:sp>
          <p:nvSpPr>
            <p:cNvPr id="14" name="Text Box 35"/>
            <p:cNvSpPr txBox="1">
              <a:spLocks noChangeArrowheads="1"/>
            </p:cNvSpPr>
            <p:nvPr/>
          </p:nvSpPr>
          <p:spPr bwMode="auto">
            <a:xfrm>
              <a:off x="1778662" y="3144722"/>
              <a:ext cx="3898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dirty="0">
                  <a:latin typeface="Helvetica"/>
                  <a:cs typeface="Helvetica"/>
                </a:rPr>
                <a:t>AKT</a:t>
              </a:r>
            </a:p>
          </p:txBody>
        </p:sp>
        <p:sp>
          <p:nvSpPr>
            <p:cNvPr id="15" name="Text Box 36"/>
            <p:cNvSpPr txBox="1">
              <a:spLocks noChangeArrowheads="1"/>
            </p:cNvSpPr>
            <p:nvPr/>
          </p:nvSpPr>
          <p:spPr bwMode="auto">
            <a:xfrm>
              <a:off x="1775241" y="2725615"/>
              <a:ext cx="40267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dirty="0">
                  <a:latin typeface="Helvetica"/>
                  <a:cs typeface="Helvetica"/>
                </a:rPr>
                <a:t>ERK</a:t>
              </a:r>
            </a:p>
          </p:txBody>
        </p:sp>
        <p:sp>
          <p:nvSpPr>
            <p:cNvPr id="16" name="Text Box 37"/>
            <p:cNvSpPr txBox="1">
              <a:spLocks noChangeArrowheads="1"/>
            </p:cNvSpPr>
            <p:nvPr/>
          </p:nvSpPr>
          <p:spPr bwMode="auto">
            <a:xfrm>
              <a:off x="1571695" y="3346635"/>
              <a:ext cx="5858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dirty="0" err="1">
                  <a:latin typeface="Helvetica"/>
                  <a:cs typeface="Helvetica"/>
                  <a:sym typeface="Symbol" pitchFamily="-107" charset="2"/>
                </a:rPr>
                <a:t></a:t>
              </a:r>
              <a:r>
                <a:rPr lang="en-US" sz="800" dirty="0" err="1">
                  <a:latin typeface="Helvetica"/>
                  <a:cs typeface="Helvetica"/>
                </a:rPr>
                <a:t>-tubulin</a:t>
              </a:r>
              <a:endParaRPr lang="en-US" sz="800" dirty="0">
                <a:latin typeface="Helvetica"/>
                <a:cs typeface="Helvetica"/>
              </a:endParaRPr>
            </a:p>
          </p:txBody>
        </p:sp>
        <p:pic>
          <p:nvPicPr>
            <p:cNvPr id="17" name="Picture 5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113" y="3382153"/>
              <a:ext cx="1947862" cy="1828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8" name="Picture 54"/>
            <p:cNvPicPr>
              <a:picLocks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8093"/>
            <a:stretch>
              <a:fillRect/>
            </a:stretch>
          </p:blipFill>
          <p:spPr bwMode="auto">
            <a:xfrm>
              <a:off x="2106095" y="2298333"/>
              <a:ext cx="1947862" cy="1828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9" name="Picture 55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026"/>
            <a:stretch/>
          </p:blipFill>
          <p:spPr bwMode="auto">
            <a:xfrm>
              <a:off x="2105113" y="2513552"/>
              <a:ext cx="1947862" cy="1828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20" name="Text Box 57"/>
            <p:cNvSpPr txBox="1">
              <a:spLocks noChangeArrowheads="1"/>
            </p:cNvSpPr>
            <p:nvPr/>
          </p:nvSpPr>
          <p:spPr bwMode="auto">
            <a:xfrm>
              <a:off x="1701728" y="2281845"/>
              <a:ext cx="47546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dirty="0">
                  <a:latin typeface="Helvetica"/>
                  <a:cs typeface="Helvetica"/>
                </a:rPr>
                <a:t>PD-L1</a:t>
              </a:r>
            </a:p>
          </p:txBody>
        </p:sp>
        <p:pic>
          <p:nvPicPr>
            <p:cNvPr id="21" name="Picture 58"/>
            <p:cNvPicPr>
              <a:picLocks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113" y="2950754"/>
              <a:ext cx="1947862" cy="1828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22" name="Picture 21"/>
            <p:cNvPicPr>
              <a:picLocks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113" y="3166454"/>
              <a:ext cx="1947862" cy="1828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23" name="Picture 22"/>
            <p:cNvPicPr>
              <a:picLocks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113" y="2732996"/>
              <a:ext cx="1947862" cy="1828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24" name="Line 264"/>
            <p:cNvSpPr>
              <a:spLocks noChangeShapeType="1"/>
            </p:cNvSpPr>
            <p:nvPr/>
          </p:nvSpPr>
          <p:spPr bwMode="auto">
            <a:xfrm>
              <a:off x="2123538" y="2041293"/>
              <a:ext cx="6194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800">
                <a:latin typeface="Helvetica"/>
                <a:cs typeface="Helvetica"/>
              </a:endParaRPr>
            </a:p>
          </p:txBody>
        </p:sp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2224994" y="1862655"/>
              <a:ext cx="518036" cy="223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dirty="0">
                  <a:latin typeface="Helvetica"/>
                  <a:cs typeface="Helvetica"/>
                </a:rPr>
                <a:t>CL30</a:t>
              </a: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2872941" y="1857774"/>
              <a:ext cx="414823" cy="223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800" dirty="0">
                  <a:latin typeface="Helvetica"/>
                  <a:cs typeface="Helvetica"/>
                </a:rPr>
                <a:t>IO33</a:t>
              </a:r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3508304" y="1866227"/>
              <a:ext cx="451621" cy="223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dirty="0">
                  <a:latin typeface="Helvetica"/>
                  <a:cs typeface="Helvetica"/>
                </a:rPr>
                <a:t>CL25</a:t>
              </a:r>
            </a:p>
          </p:txBody>
        </p:sp>
        <p:sp>
          <p:nvSpPr>
            <p:cNvPr id="28" name="Line 264"/>
            <p:cNvSpPr>
              <a:spLocks noChangeShapeType="1"/>
            </p:cNvSpPr>
            <p:nvPr/>
          </p:nvSpPr>
          <p:spPr bwMode="auto">
            <a:xfrm>
              <a:off x="2106096" y="1875978"/>
              <a:ext cx="1947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800">
                <a:latin typeface="Helvetica"/>
                <a:cs typeface="Helvetica"/>
              </a:endParaRPr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2845805" y="1683624"/>
              <a:ext cx="1149780" cy="223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dirty="0">
                  <a:latin typeface="Helvetica"/>
                  <a:cs typeface="Helvetica"/>
                </a:rPr>
                <a:t>U0126</a:t>
              </a:r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 flipV="1">
              <a:off x="2687703" y="1934571"/>
              <a:ext cx="307777" cy="375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dirty="0" err="1">
                  <a:latin typeface="Helvetica"/>
                  <a:cs typeface="Helvetica"/>
                </a:rPr>
                <a:t>Veh</a:t>
              </a:r>
              <a:endParaRPr lang="en-US" sz="800" dirty="0">
                <a:latin typeface="Helvetica"/>
                <a:cs typeface="Helvetica"/>
              </a:endParaRPr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 flipV="1">
              <a:off x="2842221" y="1982675"/>
              <a:ext cx="307777" cy="319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dirty="0">
                  <a:latin typeface="Helvetica"/>
                  <a:cs typeface="Helvetica"/>
                </a:rPr>
                <a:t>2h</a:t>
              </a: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 flipV="1">
              <a:off x="3011004" y="1944813"/>
              <a:ext cx="307777" cy="355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dirty="0">
                  <a:latin typeface="Helvetica"/>
                  <a:cs typeface="Helvetica"/>
                </a:rPr>
                <a:t>6h</a:t>
              </a:r>
            </a:p>
          </p:txBody>
        </p:sp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 flipV="1">
              <a:off x="3165523" y="1908860"/>
              <a:ext cx="307777" cy="388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dirty="0">
                  <a:latin typeface="Helvetica"/>
                  <a:cs typeface="Helvetica"/>
                </a:rPr>
                <a:t>24h</a:t>
              </a:r>
            </a:p>
          </p:txBody>
        </p:sp>
        <p:sp>
          <p:nvSpPr>
            <p:cNvPr id="34" name="Line 264"/>
            <p:cNvSpPr>
              <a:spLocks noChangeShapeType="1"/>
            </p:cNvSpPr>
            <p:nvPr/>
          </p:nvSpPr>
          <p:spPr bwMode="auto">
            <a:xfrm>
              <a:off x="2763543" y="2040338"/>
              <a:ext cx="6194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800">
                <a:latin typeface="Helvetica"/>
                <a:cs typeface="Helvetica"/>
              </a:endParaRPr>
            </a:p>
          </p:txBody>
        </p:sp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 flipV="1">
              <a:off x="3328846" y="1929469"/>
              <a:ext cx="307777" cy="375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dirty="0" err="1">
                  <a:latin typeface="Helvetica"/>
                  <a:cs typeface="Helvetica"/>
                </a:rPr>
                <a:t>Veh</a:t>
              </a:r>
              <a:endParaRPr lang="en-US" sz="800" dirty="0">
                <a:latin typeface="Helvetica"/>
                <a:cs typeface="Helvetica"/>
              </a:endParaRPr>
            </a:p>
          </p:txBody>
        </p:sp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 flipV="1">
              <a:off x="3483365" y="1977573"/>
              <a:ext cx="307777" cy="319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dirty="0">
                  <a:latin typeface="Helvetica"/>
                  <a:cs typeface="Helvetica"/>
                </a:rPr>
                <a:t>2h</a:t>
              </a:r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 flipV="1">
              <a:off x="3652148" y="1939711"/>
              <a:ext cx="307777" cy="355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dirty="0">
                  <a:latin typeface="Helvetica"/>
                  <a:cs typeface="Helvetica"/>
                </a:rPr>
                <a:t>6h</a:t>
              </a:r>
            </a:p>
          </p:txBody>
        </p:sp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 flipV="1">
              <a:off x="3806666" y="1914706"/>
              <a:ext cx="307777" cy="388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dirty="0">
                  <a:latin typeface="Helvetica"/>
                  <a:cs typeface="Helvetica"/>
                </a:rPr>
                <a:t>24h</a:t>
              </a:r>
            </a:p>
          </p:txBody>
        </p:sp>
        <p:sp>
          <p:nvSpPr>
            <p:cNvPr id="39" name="Line 264"/>
            <p:cNvSpPr>
              <a:spLocks noChangeShapeType="1"/>
            </p:cNvSpPr>
            <p:nvPr/>
          </p:nvSpPr>
          <p:spPr bwMode="auto">
            <a:xfrm>
              <a:off x="3410467" y="2042618"/>
              <a:ext cx="6194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800">
                <a:latin typeface="Helvetica"/>
                <a:cs typeface="Helvetica"/>
              </a:endParaRPr>
            </a:p>
          </p:txBody>
        </p:sp>
        <p:graphicFrame>
          <p:nvGraphicFramePr>
            <p:cNvPr id="40" name="Chart 3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38965924"/>
                </p:ext>
              </p:extLst>
            </p:nvPr>
          </p:nvGraphicFramePr>
          <p:xfrm>
            <a:off x="6052426" y="1792722"/>
            <a:ext cx="768714" cy="18074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sp>
          <p:nvSpPr>
            <p:cNvPr id="41" name="Line 264"/>
            <p:cNvSpPr>
              <a:spLocks noChangeShapeType="1"/>
            </p:cNvSpPr>
            <p:nvPr/>
          </p:nvSpPr>
          <p:spPr bwMode="auto">
            <a:xfrm>
              <a:off x="6384159" y="3393607"/>
              <a:ext cx="348307" cy="9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800">
                <a:latin typeface="Helvetica"/>
                <a:cs typeface="Helvetica"/>
              </a:endParaRPr>
            </a:p>
          </p:txBody>
        </p:sp>
        <p:sp>
          <p:nvSpPr>
            <p:cNvPr id="42" name="Text Box 6"/>
            <p:cNvSpPr txBox="1">
              <a:spLocks noChangeArrowheads="1"/>
            </p:cNvSpPr>
            <p:nvPr/>
          </p:nvSpPr>
          <p:spPr bwMode="auto">
            <a:xfrm>
              <a:off x="6311944" y="3350797"/>
              <a:ext cx="486216" cy="223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dirty="0">
                  <a:latin typeface="Helvetica"/>
                  <a:cs typeface="Helvetica"/>
                </a:rPr>
                <a:t>U0126</a:t>
              </a:r>
            </a:p>
          </p:txBody>
        </p:sp>
        <p:sp>
          <p:nvSpPr>
            <p:cNvPr id="43" name="Text Box 21"/>
            <p:cNvSpPr txBox="1">
              <a:spLocks noChangeArrowheads="1"/>
            </p:cNvSpPr>
            <p:nvPr/>
          </p:nvSpPr>
          <p:spPr bwMode="auto">
            <a:xfrm>
              <a:off x="1300057" y="1665798"/>
              <a:ext cx="287111" cy="215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67" tIns="45684" rIns="91367" bIns="4568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dirty="0" smtClean="0">
                  <a:latin typeface="Helvetica"/>
                  <a:cs typeface="Helvetica"/>
                </a:rPr>
                <a:t>A.</a:t>
              </a:r>
              <a:endParaRPr lang="en-US" sz="800" dirty="0">
                <a:latin typeface="Helvetica"/>
                <a:cs typeface="Helvetica"/>
              </a:endParaRPr>
            </a:p>
          </p:txBody>
        </p:sp>
        <p:sp>
          <p:nvSpPr>
            <p:cNvPr id="44" name="Text Box 21"/>
            <p:cNvSpPr txBox="1">
              <a:spLocks noChangeArrowheads="1"/>
            </p:cNvSpPr>
            <p:nvPr/>
          </p:nvSpPr>
          <p:spPr bwMode="auto">
            <a:xfrm>
              <a:off x="5801123" y="1679104"/>
              <a:ext cx="282302" cy="215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67" tIns="45684" rIns="91367" bIns="4568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dirty="0">
                  <a:latin typeface="Helvetica"/>
                  <a:cs typeface="Helvetica"/>
                </a:rPr>
                <a:t>B</a:t>
              </a:r>
              <a:r>
                <a:rPr lang="en-US" sz="800" dirty="0" smtClean="0">
                  <a:latin typeface="Helvetica"/>
                  <a:cs typeface="Helvetica"/>
                </a:rPr>
                <a:t>.</a:t>
              </a:r>
              <a:endParaRPr lang="en-US" sz="800" dirty="0">
                <a:latin typeface="Helvetica"/>
                <a:cs typeface="Helvetica"/>
              </a:endParaRPr>
            </a:p>
          </p:txBody>
        </p:sp>
        <p:sp>
          <p:nvSpPr>
            <p:cNvPr id="45" name="Text Box 12"/>
            <p:cNvSpPr txBox="1">
              <a:spLocks noChangeArrowheads="1"/>
            </p:cNvSpPr>
            <p:nvPr/>
          </p:nvSpPr>
          <p:spPr bwMode="auto">
            <a:xfrm flipV="1">
              <a:off x="4778398" y="2048176"/>
              <a:ext cx="231237" cy="281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dirty="0" err="1">
                  <a:latin typeface="Helvetica"/>
                  <a:cs typeface="Helvetica"/>
                </a:rPr>
                <a:t>Veh</a:t>
              </a:r>
              <a:endParaRPr lang="en-US" sz="800" dirty="0">
                <a:latin typeface="Helvetica"/>
                <a:cs typeface="Helvetica"/>
              </a:endParaRPr>
            </a:p>
          </p:txBody>
        </p:sp>
        <p:sp>
          <p:nvSpPr>
            <p:cNvPr id="46" name="Text Box 31"/>
            <p:cNvSpPr txBox="1">
              <a:spLocks noChangeArrowheads="1"/>
            </p:cNvSpPr>
            <p:nvPr/>
          </p:nvSpPr>
          <p:spPr bwMode="auto">
            <a:xfrm>
              <a:off x="4074607" y="2508553"/>
              <a:ext cx="78739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dirty="0">
                  <a:latin typeface="Helvetica"/>
                  <a:cs typeface="Helvetica"/>
                </a:rPr>
                <a:t>pERK</a:t>
              </a:r>
              <a:r>
                <a:rPr lang="en-US" sz="800" baseline="30000" dirty="0">
                  <a:latin typeface="Helvetica"/>
                  <a:cs typeface="Helvetica"/>
                </a:rPr>
                <a:t>T202/Y204</a:t>
              </a:r>
              <a:endParaRPr lang="en-US" sz="800" dirty="0">
                <a:latin typeface="Helvetica"/>
                <a:cs typeface="Helvetica"/>
              </a:endParaRPr>
            </a:p>
          </p:txBody>
        </p:sp>
        <p:sp>
          <p:nvSpPr>
            <p:cNvPr id="47" name="Text Box 37"/>
            <p:cNvSpPr txBox="1">
              <a:spLocks noChangeArrowheads="1"/>
            </p:cNvSpPr>
            <p:nvPr/>
          </p:nvSpPr>
          <p:spPr bwMode="auto">
            <a:xfrm>
              <a:off x="4256596" y="2711324"/>
              <a:ext cx="5858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dirty="0" err="1">
                  <a:latin typeface="Helvetica"/>
                  <a:cs typeface="Helvetica"/>
                  <a:sym typeface="Symbol" pitchFamily="-107" charset="2"/>
                </a:rPr>
                <a:t></a:t>
              </a:r>
              <a:r>
                <a:rPr lang="en-US" sz="800" dirty="0" err="1">
                  <a:latin typeface="Helvetica"/>
                  <a:cs typeface="Helvetica"/>
                </a:rPr>
                <a:t>-tubulin</a:t>
              </a:r>
              <a:endParaRPr lang="en-US" sz="800" dirty="0">
                <a:latin typeface="Helvetica"/>
                <a:cs typeface="Helvetica"/>
              </a:endParaRPr>
            </a:p>
          </p:txBody>
        </p:sp>
        <p:sp>
          <p:nvSpPr>
            <p:cNvPr id="48" name="Text Box 57"/>
            <p:cNvSpPr txBox="1">
              <a:spLocks noChangeArrowheads="1"/>
            </p:cNvSpPr>
            <p:nvPr/>
          </p:nvSpPr>
          <p:spPr bwMode="auto">
            <a:xfrm>
              <a:off x="4378686" y="2293109"/>
              <a:ext cx="47546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 dirty="0">
                  <a:latin typeface="Helvetica"/>
                  <a:cs typeface="Helvetica"/>
                </a:rPr>
                <a:t>PD-L1</a:t>
              </a:r>
            </a:p>
          </p:txBody>
        </p:sp>
        <p:sp>
          <p:nvSpPr>
            <p:cNvPr id="49" name="Text Box 6"/>
            <p:cNvSpPr txBox="1">
              <a:spLocks noChangeArrowheads="1"/>
            </p:cNvSpPr>
            <p:nvPr/>
          </p:nvSpPr>
          <p:spPr bwMode="auto">
            <a:xfrm>
              <a:off x="4740722" y="1895874"/>
              <a:ext cx="85997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dirty="0" smtClean="0">
                  <a:latin typeface="Helvetica"/>
                  <a:cs typeface="Helvetica"/>
                </a:rPr>
                <a:t>H157 U0126</a:t>
              </a:r>
              <a:endParaRPr lang="en-US" sz="800" dirty="0">
                <a:latin typeface="Helvetica"/>
                <a:cs typeface="Helvetica"/>
              </a:endParaRPr>
            </a:p>
          </p:txBody>
        </p:sp>
        <p:sp>
          <p:nvSpPr>
            <p:cNvPr id="50" name="Text Box 12"/>
            <p:cNvSpPr txBox="1">
              <a:spLocks noChangeArrowheads="1"/>
            </p:cNvSpPr>
            <p:nvPr/>
          </p:nvSpPr>
          <p:spPr bwMode="auto">
            <a:xfrm flipV="1">
              <a:off x="4988497" y="2038103"/>
              <a:ext cx="307777" cy="281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dirty="0" smtClean="0">
                  <a:latin typeface="Helvetica"/>
                  <a:cs typeface="Helvetica"/>
                </a:rPr>
                <a:t>2h</a:t>
              </a:r>
              <a:endParaRPr lang="en-US" sz="800" dirty="0">
                <a:latin typeface="Helvetica"/>
                <a:cs typeface="Helvetica"/>
              </a:endParaRPr>
            </a:p>
          </p:txBody>
        </p:sp>
        <p:sp>
          <p:nvSpPr>
            <p:cNvPr id="51" name="Text Box 12"/>
            <p:cNvSpPr txBox="1">
              <a:spLocks noChangeArrowheads="1"/>
            </p:cNvSpPr>
            <p:nvPr/>
          </p:nvSpPr>
          <p:spPr bwMode="auto">
            <a:xfrm flipV="1">
              <a:off x="5193094" y="2043068"/>
              <a:ext cx="307777" cy="281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 dirty="0">
                  <a:latin typeface="Helvetica"/>
                  <a:cs typeface="Helvetica"/>
                </a:rPr>
                <a:t>6</a:t>
              </a:r>
              <a:r>
                <a:rPr lang="en-US" sz="800" dirty="0" smtClean="0">
                  <a:latin typeface="Helvetica"/>
                  <a:cs typeface="Helvetica"/>
                </a:rPr>
                <a:t>h</a:t>
              </a:r>
              <a:endParaRPr lang="en-US" sz="800" dirty="0">
                <a:latin typeface="Helvetica"/>
                <a:cs typeface="Helvetica"/>
              </a:endParaRPr>
            </a:p>
          </p:txBody>
        </p:sp>
        <p:pic>
          <p:nvPicPr>
            <p:cNvPr id="52" name="Picture 51"/>
            <p:cNvPicPr>
              <a:picLocks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85764" y="2740631"/>
              <a:ext cx="685800" cy="1828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3" name="Picture 52"/>
            <p:cNvPicPr>
              <a:picLocks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t="9185"/>
            <a:stretch/>
          </p:blipFill>
          <p:spPr>
            <a:xfrm>
              <a:off x="4785764" y="2320658"/>
              <a:ext cx="685800" cy="1828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4" name="Picture 53"/>
            <p:cNvPicPr>
              <a:picLocks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85764" y="2531380"/>
              <a:ext cx="685800" cy="1828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5" name="Line 264"/>
            <p:cNvSpPr>
              <a:spLocks noChangeShapeType="1"/>
            </p:cNvSpPr>
            <p:nvPr/>
          </p:nvSpPr>
          <p:spPr bwMode="auto">
            <a:xfrm>
              <a:off x="4811800" y="2062606"/>
              <a:ext cx="6194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800"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546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96765" y="4927577"/>
            <a:ext cx="6492875" cy="19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621" tIns="36310" rIns="72621" bIns="363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en-US" sz="800" b="1" dirty="0">
                <a:latin typeface="Helvetica"/>
                <a:cs typeface="Helvetica"/>
              </a:rPr>
              <a:t>Supplementary Figure </a:t>
            </a:r>
            <a:r>
              <a:rPr lang="en-US" sz="800" b="1" dirty="0" smtClean="0">
                <a:latin typeface="Helvetica"/>
                <a:cs typeface="Helvetica"/>
              </a:rPr>
              <a:t>3</a:t>
            </a:r>
            <a:endParaRPr lang="en-US" sz="800" dirty="0">
              <a:latin typeface="Helvetica"/>
              <a:cs typeface="Helvetica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93696" y="559194"/>
            <a:ext cx="294208" cy="19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621" tIns="36310" rIns="72621" bIns="363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b="1" dirty="0">
                <a:latin typeface="Helvetica"/>
                <a:cs typeface="Helvetica"/>
              </a:rPr>
              <a:t>A.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93696" y="2456931"/>
            <a:ext cx="294209" cy="19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621" tIns="36310" rIns="72621" bIns="363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b="1" dirty="0">
                <a:latin typeface="Helvetica"/>
                <a:cs typeface="Helvetica"/>
              </a:rPr>
              <a:t>B.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00926"/>
              </p:ext>
            </p:extLst>
          </p:nvPr>
        </p:nvGraphicFramePr>
        <p:xfrm>
          <a:off x="6065863" y="2684703"/>
          <a:ext cx="2552136" cy="13606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7244"/>
                <a:gridCol w="560310"/>
                <a:gridCol w="650039"/>
                <a:gridCol w="714543"/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Adenocarcinoma TMA</a:t>
                      </a:r>
                      <a:endParaRPr lang="en-US" sz="800" b="1" dirty="0">
                        <a:latin typeface="Helvetica"/>
                        <a:cs typeface="Helvetica"/>
                      </a:endParaRPr>
                    </a:p>
                  </a:txBody>
                  <a:tcPr marL="64915" marR="64915" marT="36226" marB="3622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Stain</a:t>
                      </a:r>
                      <a:endParaRPr lang="en-US" sz="800" b="1" dirty="0">
                        <a:latin typeface="Helvetica"/>
                        <a:cs typeface="Helvetica"/>
                      </a:endParaRPr>
                    </a:p>
                  </a:txBody>
                  <a:tcPr marL="64915" marR="64915" marT="36226" marB="362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Tissue</a:t>
                      </a:r>
                      <a:endParaRPr lang="en-US" sz="800" b="1" dirty="0">
                        <a:latin typeface="Helvetica"/>
                        <a:cs typeface="Helvetica"/>
                      </a:endParaRPr>
                    </a:p>
                  </a:txBody>
                  <a:tcPr marL="64915" marR="64915" marT="36226" marB="362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Negative</a:t>
                      </a:r>
                      <a:endParaRPr lang="en-US" sz="800" b="1" dirty="0">
                        <a:latin typeface="Helvetica"/>
                        <a:cs typeface="Helvetica"/>
                      </a:endParaRPr>
                    </a:p>
                  </a:txBody>
                  <a:tcPr marL="64915" marR="64915" marT="36226" marB="362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Positive</a:t>
                      </a:r>
                      <a:endParaRPr lang="en-US" sz="800" b="1" dirty="0">
                        <a:latin typeface="Helvetica"/>
                        <a:cs typeface="Helvetica"/>
                      </a:endParaRPr>
                    </a:p>
                  </a:txBody>
                  <a:tcPr marL="64915" marR="64915" marT="36226" marB="36226"/>
                </a:tc>
              </a:tr>
              <a:tr h="150007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pS6</a:t>
                      </a:r>
                      <a:r>
                        <a:rPr lang="en-US" sz="800" baseline="30000" dirty="0" smtClean="0">
                          <a:latin typeface="Helvetica"/>
                          <a:cs typeface="Helvetica"/>
                        </a:rPr>
                        <a:t>S235/236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5" marR="64915" marT="36226" marB="362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Tumor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5" marR="64915" marT="36226" marB="362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9 (14.5%)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5" marR="64915" marT="36226" marB="362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53 (85.5%)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5" marR="64915" marT="36226" marB="36226"/>
                </a:tc>
              </a:tr>
              <a:tr h="0">
                <a:tc gridSpan="4">
                  <a:txBody>
                    <a:bodyPr/>
                    <a:lstStyle/>
                    <a:p>
                      <a:pPr algn="ctr"/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5" marR="64915" marT="36226" marB="3622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Squamous</a:t>
                      </a:r>
                      <a:r>
                        <a:rPr lang="en-US" sz="800" b="1" baseline="0" dirty="0" smtClean="0">
                          <a:latin typeface="Helvetica"/>
                          <a:cs typeface="Helvetica"/>
                        </a:rPr>
                        <a:t> Cell Carcinoma TMA</a:t>
                      </a:r>
                      <a:endParaRPr lang="en-US" sz="800" b="1" dirty="0">
                        <a:latin typeface="Helvetica"/>
                        <a:cs typeface="Helvetica"/>
                      </a:endParaRPr>
                    </a:p>
                  </a:txBody>
                  <a:tcPr marL="64915" marR="64915" marT="36226" marB="3622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Stain</a:t>
                      </a:r>
                      <a:endParaRPr lang="en-US" sz="800" b="1" dirty="0">
                        <a:latin typeface="Helvetica"/>
                        <a:cs typeface="Helvetica"/>
                      </a:endParaRPr>
                    </a:p>
                  </a:txBody>
                  <a:tcPr marL="64915" marR="64915" marT="36226" marB="362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Tissue</a:t>
                      </a:r>
                      <a:endParaRPr lang="en-US" sz="800" b="1" dirty="0">
                        <a:latin typeface="Helvetica"/>
                        <a:cs typeface="Helvetica"/>
                      </a:endParaRPr>
                    </a:p>
                  </a:txBody>
                  <a:tcPr marL="64915" marR="64915" marT="36226" marB="362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Negative</a:t>
                      </a:r>
                      <a:endParaRPr lang="en-US" sz="800" b="1" dirty="0">
                        <a:latin typeface="Helvetica"/>
                        <a:cs typeface="Helvetica"/>
                      </a:endParaRPr>
                    </a:p>
                  </a:txBody>
                  <a:tcPr marL="64915" marR="64915" marT="36226" marB="362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Positive</a:t>
                      </a:r>
                      <a:endParaRPr lang="en-US" sz="800" b="1" dirty="0">
                        <a:latin typeface="Helvetica"/>
                        <a:cs typeface="Helvetica"/>
                      </a:endParaRPr>
                    </a:p>
                  </a:txBody>
                  <a:tcPr marL="64915" marR="64915" marT="36226" marB="36226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pS6</a:t>
                      </a:r>
                      <a:r>
                        <a:rPr lang="en-US" sz="800" baseline="30000" dirty="0" smtClean="0">
                          <a:latin typeface="Helvetica"/>
                          <a:cs typeface="Helvetica"/>
                        </a:rPr>
                        <a:t>S235/236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5" marR="64915" marT="36226" marB="362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Tumor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5" marR="64915" marT="36226" marB="362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33 (34.4%)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5" marR="64915" marT="36226" marB="362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63 (65.6%)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5" marR="64915" marT="36226" marB="36226"/>
                </a:tc>
              </a:tr>
            </a:tbl>
          </a:graphicData>
        </a:graphic>
      </p:graphicFrame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5690893" y="594052"/>
            <a:ext cx="249192" cy="19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91" tIns="36295" rIns="72591" bIns="3629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b="1" dirty="0">
                <a:latin typeface="Helvetica"/>
                <a:cs typeface="Helvetica"/>
              </a:rPr>
              <a:t>C</a:t>
            </a:r>
            <a:r>
              <a:rPr lang="en-US" sz="800" b="1" dirty="0" smtClean="0">
                <a:latin typeface="Helvetica"/>
                <a:cs typeface="Helvetica"/>
              </a:rPr>
              <a:t>.</a:t>
            </a:r>
            <a:endParaRPr lang="en-US" sz="800" b="1" dirty="0">
              <a:latin typeface="Helvetica"/>
              <a:cs typeface="Helvetic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10845" y="606444"/>
            <a:ext cx="4165819" cy="1236930"/>
            <a:chOff x="1898092" y="606444"/>
            <a:chExt cx="4165819" cy="1236930"/>
          </a:xfrm>
        </p:grpSpPr>
        <p:sp>
          <p:nvSpPr>
            <p:cNvPr id="16" name="TextBox 2"/>
            <p:cNvSpPr txBox="1">
              <a:spLocks noChangeArrowheads="1"/>
            </p:cNvSpPr>
            <p:nvPr/>
          </p:nvSpPr>
          <p:spPr bwMode="auto">
            <a:xfrm>
              <a:off x="3186516" y="606444"/>
              <a:ext cx="1698307" cy="19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591" tIns="36295" rIns="72591" bIns="3629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b="1" dirty="0">
                  <a:latin typeface="Helvetica"/>
                  <a:cs typeface="Helvetica"/>
                </a:rPr>
                <a:t>Membrane PD-L1 Scoring Scale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919513" y="775128"/>
              <a:ext cx="4092045" cy="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2" descr="SqCC PDL-1 0 in tumor.tif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092" y="837534"/>
              <a:ext cx="1005840" cy="10058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3" descr="SqCC PDL-1 1+ in tumor.tif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152" y="837534"/>
              <a:ext cx="1005840" cy="10058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SqCC PDL-1 2+ in tumor.tif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753" y="837534"/>
              <a:ext cx="1005840" cy="10058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5" descr="SqCC PDL-1 3+ in tumor.tif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718" y="837534"/>
              <a:ext cx="1005840" cy="10058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919513" y="1809046"/>
              <a:ext cx="30870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1"/>
            <p:cNvSpPr txBox="1">
              <a:spLocks noChangeArrowheads="1"/>
            </p:cNvSpPr>
            <p:nvPr/>
          </p:nvSpPr>
          <p:spPr bwMode="auto">
            <a:xfrm>
              <a:off x="2742062" y="804087"/>
              <a:ext cx="203657" cy="19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591" tIns="36295" rIns="72591" bIns="3629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dirty="0"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24" name="TextBox 22"/>
            <p:cNvSpPr txBox="1">
              <a:spLocks noChangeArrowheads="1"/>
            </p:cNvSpPr>
            <p:nvPr/>
          </p:nvSpPr>
          <p:spPr bwMode="auto">
            <a:xfrm>
              <a:off x="3738872" y="793976"/>
              <a:ext cx="263569" cy="19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591" tIns="36295" rIns="72591" bIns="3629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dirty="0">
                  <a:latin typeface="Helvetica"/>
                  <a:cs typeface="Helvetica"/>
                </a:rPr>
                <a:t>+1</a:t>
              </a:r>
            </a:p>
          </p:txBody>
        </p:sp>
        <p:sp>
          <p:nvSpPr>
            <p:cNvPr id="25" name="TextBox 23"/>
            <p:cNvSpPr txBox="1">
              <a:spLocks noChangeArrowheads="1"/>
            </p:cNvSpPr>
            <p:nvPr/>
          </p:nvSpPr>
          <p:spPr bwMode="auto">
            <a:xfrm>
              <a:off x="4769251" y="793976"/>
              <a:ext cx="274840" cy="19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591" tIns="36295" rIns="72591" bIns="3629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dirty="0">
                  <a:latin typeface="Helvetica"/>
                  <a:cs typeface="Helvetica"/>
                </a:rPr>
                <a:t>+2</a:t>
              </a:r>
            </a:p>
          </p:txBody>
        </p:sp>
        <p:sp>
          <p:nvSpPr>
            <p:cNvPr id="26" name="TextBox 24"/>
            <p:cNvSpPr txBox="1">
              <a:spLocks noChangeArrowheads="1"/>
            </p:cNvSpPr>
            <p:nvPr/>
          </p:nvSpPr>
          <p:spPr bwMode="auto">
            <a:xfrm>
              <a:off x="5800342" y="790462"/>
              <a:ext cx="263569" cy="19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591" tIns="36295" rIns="72591" bIns="3629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dirty="0">
                  <a:latin typeface="Helvetica"/>
                  <a:cs typeface="Helvetica"/>
                </a:rPr>
                <a:t>+3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4002441" y="1811836"/>
              <a:ext cx="30870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025137" y="1811836"/>
              <a:ext cx="30870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955196" y="1811072"/>
              <a:ext cx="30870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70310"/>
              </p:ext>
            </p:extLst>
          </p:nvPr>
        </p:nvGraphicFramePr>
        <p:xfrm>
          <a:off x="763220" y="2542876"/>
          <a:ext cx="4803399" cy="155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809"/>
                <a:gridCol w="862257"/>
                <a:gridCol w="722431"/>
                <a:gridCol w="652519"/>
                <a:gridCol w="711039"/>
                <a:gridCol w="747660"/>
                <a:gridCol w="573684"/>
              </a:tblGrid>
              <a:tr h="0">
                <a:tc gridSpan="7"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Adenocarcinoma TMA</a:t>
                      </a:r>
                      <a:endParaRPr lang="en-US" sz="800" b="1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Stain</a:t>
                      </a:r>
                      <a:endParaRPr lang="en-US" sz="800" b="1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Lung Tissue</a:t>
                      </a:r>
                      <a:endParaRPr lang="en-US" sz="800" b="1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Location</a:t>
                      </a:r>
                      <a:endParaRPr lang="en-US" sz="800" b="1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0</a:t>
                      </a:r>
                      <a:endParaRPr lang="en-US" sz="800" b="1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+1</a:t>
                      </a:r>
                      <a:endParaRPr lang="en-US" sz="800" b="1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+2</a:t>
                      </a:r>
                      <a:endParaRPr lang="en-US" sz="800" b="1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+3</a:t>
                      </a:r>
                      <a:endParaRPr lang="en-US" sz="800" b="1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/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PD-L1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Tumor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Membrane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42 (67.7%)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4 (6.5%)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6 (9.7%)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10 (16%)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 marT="39923" marB="399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Normal</a:t>
                      </a:r>
                    </a:p>
                  </a:txBody>
                  <a:tcPr marL="64913" marR="64913" marT="36175" marB="36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Membrane</a:t>
                      </a:r>
                    </a:p>
                  </a:txBody>
                  <a:tcPr marL="64913" marR="64913" marT="36175" marB="36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62 (100%)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0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0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0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/>
                </a:tc>
              </a:tr>
              <a:tr h="0">
                <a:tc gridSpan="7">
                  <a:txBody>
                    <a:bodyPr/>
                    <a:lstStyle/>
                    <a:p>
                      <a:pPr algn="ctr"/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7"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Squamous</a:t>
                      </a:r>
                      <a:r>
                        <a:rPr lang="en-US" sz="800" b="1" baseline="0" dirty="0" smtClean="0">
                          <a:latin typeface="Helvetica"/>
                          <a:cs typeface="Helvetica"/>
                        </a:rPr>
                        <a:t> Cell Carcinoma TMA</a:t>
                      </a:r>
                      <a:endParaRPr lang="en-US" sz="800" b="1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Stain</a:t>
                      </a:r>
                      <a:endParaRPr lang="en-US" sz="800" b="1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Lung Tissue</a:t>
                      </a:r>
                      <a:endParaRPr lang="en-US" sz="800" b="1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Location</a:t>
                      </a:r>
                      <a:endParaRPr lang="en-US" sz="800" b="1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0</a:t>
                      </a:r>
                      <a:endParaRPr lang="en-US" sz="800" b="1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+1</a:t>
                      </a:r>
                      <a:endParaRPr lang="en-US" sz="800" b="1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+2</a:t>
                      </a:r>
                      <a:endParaRPr lang="en-US" sz="800" b="1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Helvetica"/>
                          <a:cs typeface="Helvetica"/>
                        </a:rPr>
                        <a:t>+3</a:t>
                      </a:r>
                      <a:endParaRPr lang="en-US" sz="800" b="1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PD-L1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Tumor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Membrane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46 (47.9%)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12</a:t>
                      </a:r>
                      <a:r>
                        <a:rPr lang="en-US" sz="800" baseline="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(12.5%)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14</a:t>
                      </a:r>
                      <a:r>
                        <a:rPr lang="en-US" sz="800" baseline="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 (14.6%)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Helvetica"/>
                          <a:cs typeface="Helvetica"/>
                        </a:rPr>
                        <a:t>24 (25%)</a:t>
                      </a:r>
                      <a:endParaRPr lang="en-US" sz="800" dirty="0">
                        <a:latin typeface="Helvetica"/>
                        <a:cs typeface="Helvetica"/>
                      </a:endParaRPr>
                    </a:p>
                  </a:txBody>
                  <a:tcPr marL="64913" marR="64913" marT="36175" marB="36175"/>
                </a:tc>
              </a:tr>
            </a:tbl>
          </a:graphicData>
        </a:graphic>
      </p:graphicFrame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5805749" y="2586498"/>
            <a:ext cx="249192" cy="19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91" tIns="36295" rIns="72591" bIns="3629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b="1" dirty="0">
                <a:latin typeface="Helvetica"/>
                <a:cs typeface="Helvetica"/>
              </a:rPr>
              <a:t>D</a:t>
            </a:r>
            <a:r>
              <a:rPr lang="en-US" sz="800" b="1" dirty="0" smtClean="0">
                <a:latin typeface="Helvetica"/>
                <a:cs typeface="Helvetica"/>
              </a:rPr>
              <a:t>.</a:t>
            </a:r>
            <a:endParaRPr lang="en-US" sz="800" b="1" dirty="0">
              <a:latin typeface="Helvetica"/>
              <a:cs typeface="Helvetica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135498" y="666751"/>
            <a:ext cx="2103379" cy="1393391"/>
            <a:chOff x="6135498" y="666751"/>
            <a:chExt cx="2103379" cy="1393391"/>
          </a:xfrm>
        </p:grpSpPr>
        <p:pic>
          <p:nvPicPr>
            <p:cNvPr id="9" name="Picture 2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35498" y="1054302"/>
              <a:ext cx="1005840" cy="10058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93899" y="1054302"/>
              <a:ext cx="1005840" cy="10058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660540" y="666751"/>
              <a:ext cx="1158379" cy="236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latin typeface="Helvetica"/>
                  <a:cs typeface="Helvetica"/>
                </a:rPr>
                <a:t>pS6</a:t>
              </a:r>
              <a:r>
                <a:rPr lang="en-US" sz="800" b="1" baseline="30000" dirty="0" smtClean="0">
                  <a:latin typeface="Helvetica"/>
                  <a:cs typeface="Helvetica"/>
                </a:rPr>
                <a:t>S235/236</a:t>
              </a:r>
              <a:r>
                <a:rPr lang="en-US" sz="800" b="1" dirty="0" smtClean="0">
                  <a:latin typeface="Helvetica"/>
                  <a:cs typeface="Helvetica"/>
                </a:rPr>
                <a:t> Scoring</a:t>
              </a:r>
              <a:endParaRPr lang="en-US" sz="800" b="1" dirty="0">
                <a:latin typeface="Helvetica"/>
                <a:cs typeface="Helvetic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41128" y="860845"/>
              <a:ext cx="601560" cy="226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latin typeface="Helvetica"/>
                  <a:cs typeface="Helvetica"/>
                </a:rPr>
                <a:t>Negative</a:t>
              </a:r>
              <a:endParaRPr lang="en-US" sz="800" dirty="0">
                <a:latin typeface="Helvetica"/>
                <a:cs typeface="Helvetic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13632" y="870865"/>
              <a:ext cx="554947" cy="226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latin typeface="Helvetica"/>
                  <a:cs typeface="Helvetica"/>
                </a:rPr>
                <a:t>Positive</a:t>
              </a:r>
              <a:endParaRPr lang="en-US" sz="800" dirty="0">
                <a:latin typeface="Helvetica"/>
                <a:cs typeface="Helvetica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6135498" y="858856"/>
              <a:ext cx="2103379" cy="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149632" y="2016910"/>
              <a:ext cx="30870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216028" y="2021386"/>
              <a:ext cx="30870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715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04685" y="4566758"/>
            <a:ext cx="6492875" cy="19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631" tIns="36315" rIns="72631" bIns="363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en-US" sz="800" b="1" dirty="0">
                <a:latin typeface="Helvetica"/>
                <a:cs typeface="Helvetica"/>
              </a:rPr>
              <a:t>Supplementary Figure 4</a:t>
            </a:r>
            <a:r>
              <a:rPr lang="en-US" sz="800" b="1" dirty="0" smtClean="0">
                <a:latin typeface="Helvetica"/>
                <a:cs typeface="Helvetica"/>
              </a:rPr>
              <a:t>. </a:t>
            </a:r>
            <a:endParaRPr lang="en-US" sz="800" dirty="0">
              <a:latin typeface="Helvetica"/>
              <a:cs typeface="Helvetic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26936" y="1017964"/>
            <a:ext cx="3416453" cy="2238216"/>
            <a:chOff x="421292" y="1615754"/>
            <a:chExt cx="3416453" cy="2238216"/>
          </a:xfrm>
        </p:grpSpPr>
        <p:pic>
          <p:nvPicPr>
            <p:cNvPr id="6" name="Picture 3" descr="910 #26 ps6 pink.tif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134" y="2848130"/>
              <a:ext cx="1051560" cy="10058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910 #26 pdl1 green.tif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34" y="2848130"/>
              <a:ext cx="1051560" cy="10058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910 #26 pdl1 ps6 overlay red.tif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185" y="2848130"/>
              <a:ext cx="1051560" cy="10058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10"/>
            <p:cNvSpPr txBox="1">
              <a:spLocks noChangeArrowheads="1"/>
            </p:cNvSpPr>
            <p:nvPr/>
          </p:nvSpPr>
          <p:spPr bwMode="auto">
            <a:xfrm>
              <a:off x="897380" y="1617435"/>
              <a:ext cx="47546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dirty="0">
                  <a:latin typeface="Helvetica"/>
                  <a:cs typeface="Helvetica"/>
                </a:rPr>
                <a:t>PD-L1</a:t>
              </a:r>
            </a:p>
          </p:txBody>
        </p:sp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>
              <a:off x="1953657" y="1615754"/>
              <a:ext cx="6600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dirty="0" smtClean="0">
                  <a:latin typeface="Helvetica"/>
                  <a:cs typeface="Helvetica"/>
                </a:rPr>
                <a:t>pS6</a:t>
              </a:r>
              <a:r>
                <a:rPr lang="en-US" sz="800" baseline="30000" dirty="0" smtClean="0">
                  <a:latin typeface="Helvetica"/>
                  <a:cs typeface="Helvetica"/>
                </a:rPr>
                <a:t>S235/236</a:t>
              </a:r>
              <a:endParaRPr lang="en-US" sz="800" dirty="0">
                <a:latin typeface="Helvetica"/>
                <a:cs typeface="Helvetica"/>
              </a:endParaRPr>
            </a:p>
          </p:txBody>
        </p:sp>
        <p:sp>
          <p:nvSpPr>
            <p:cNvPr id="11" name="TextBox 13"/>
            <p:cNvSpPr txBox="1">
              <a:spLocks noChangeArrowheads="1"/>
            </p:cNvSpPr>
            <p:nvPr/>
          </p:nvSpPr>
          <p:spPr bwMode="auto">
            <a:xfrm>
              <a:off x="3045718" y="2649521"/>
              <a:ext cx="54373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 smtClean="0">
                  <a:latin typeface="Helvetica"/>
                  <a:cs typeface="Helvetica"/>
                </a:rPr>
                <a:t>Overlay</a:t>
              </a:r>
              <a:endParaRPr lang="en-US" sz="800" dirty="0">
                <a:latin typeface="Helvetica"/>
                <a:cs typeface="Helvetica"/>
              </a:endParaRPr>
            </a:p>
          </p:txBody>
        </p:sp>
        <p:pic>
          <p:nvPicPr>
            <p:cNvPr id="12" name="Picture 14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134" y="1806575"/>
              <a:ext cx="1051560" cy="10058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910 #26 pdl1 pos.jpg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50" y="1804286"/>
              <a:ext cx="1051560" cy="10058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0"/>
            <p:cNvSpPr txBox="1">
              <a:spLocks noChangeArrowheads="1"/>
            </p:cNvSpPr>
            <p:nvPr/>
          </p:nvSpPr>
          <p:spPr bwMode="auto">
            <a:xfrm rot="16200000">
              <a:off x="354953" y="2151730"/>
              <a:ext cx="36420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dirty="0">
                  <a:latin typeface="Helvetica"/>
                  <a:cs typeface="Helvetica"/>
                </a:rPr>
                <a:t>IHC</a:t>
              </a:r>
            </a:p>
          </p:txBody>
        </p:sp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 rot="16200000">
              <a:off x="148140" y="3235074"/>
              <a:ext cx="7617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dirty="0" err="1">
                  <a:latin typeface="Helvetica"/>
                  <a:cs typeface="Helvetica"/>
                </a:rPr>
                <a:t>Pseudocolor</a:t>
              </a:r>
              <a:endParaRPr lang="en-US" sz="800" dirty="0"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9815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69511" y="2348582"/>
            <a:ext cx="1636293" cy="2175806"/>
            <a:chOff x="4603454" y="1487099"/>
            <a:chExt cx="1636293" cy="2175806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12616603"/>
                </p:ext>
              </p:extLst>
            </p:nvPr>
          </p:nvGraphicFramePr>
          <p:xfrm>
            <a:off x="4603454" y="1487099"/>
            <a:ext cx="1636293" cy="21758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" name="Group 5"/>
            <p:cNvGrpSpPr/>
            <p:nvPr/>
          </p:nvGrpSpPr>
          <p:grpSpPr>
            <a:xfrm flipH="1">
              <a:off x="5306334" y="1712604"/>
              <a:ext cx="404254" cy="1213273"/>
              <a:chOff x="7375683" y="3155903"/>
              <a:chExt cx="353081" cy="1213273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7712955" y="3346754"/>
                <a:ext cx="0" cy="1022422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7375683" y="3155903"/>
                <a:ext cx="353081" cy="400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Helvetica"/>
                    <a:cs typeface="Helvetica"/>
                  </a:rPr>
                  <a:t>*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 flipV="1">
                <a:off x="7498225" y="3344763"/>
                <a:ext cx="214730" cy="1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7501213" y="3349776"/>
                <a:ext cx="0" cy="78445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/>
          <p:cNvGrpSpPr/>
          <p:nvPr/>
        </p:nvGrpSpPr>
        <p:grpSpPr>
          <a:xfrm>
            <a:off x="6351770" y="162193"/>
            <a:ext cx="2771328" cy="2308873"/>
            <a:chOff x="2388011" y="2773085"/>
            <a:chExt cx="2771328" cy="2308873"/>
          </a:xfrm>
        </p:grpSpPr>
        <p:grpSp>
          <p:nvGrpSpPr>
            <p:cNvPr id="12" name="Group 11"/>
            <p:cNvGrpSpPr/>
            <p:nvPr/>
          </p:nvGrpSpPr>
          <p:grpSpPr>
            <a:xfrm>
              <a:off x="2388011" y="2773085"/>
              <a:ext cx="2657756" cy="2301083"/>
              <a:chOff x="2195330" y="2191538"/>
              <a:chExt cx="3993000" cy="3433102"/>
            </a:xfrm>
          </p:grpSpPr>
          <p:graphicFrame>
            <p:nvGraphicFramePr>
              <p:cNvPr id="15" name="Chart 1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78814145"/>
                  </p:ext>
                </p:extLst>
              </p:nvPr>
            </p:nvGraphicFramePr>
            <p:xfrm>
              <a:off x="2195330" y="2191538"/>
              <a:ext cx="3993000" cy="34331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16" name="Straight Connector 15"/>
              <p:cNvCxnSpPr/>
              <p:nvPr/>
            </p:nvCxnSpPr>
            <p:spPr>
              <a:xfrm>
                <a:off x="3278494" y="3272832"/>
                <a:ext cx="277781" cy="3791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3301311" y="3295633"/>
                <a:ext cx="0" cy="121588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3556273" y="3272832"/>
                <a:ext cx="0" cy="455546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3759598" y="2968934"/>
                <a:ext cx="520590" cy="620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Helvetica"/>
                    <a:cs typeface="Helvetica"/>
                  </a:rPr>
                  <a:t>*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157087" y="2964394"/>
                <a:ext cx="520590" cy="620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Helvetica"/>
                    <a:cs typeface="Helvetica"/>
                  </a:rPr>
                  <a:t>*</a:t>
                </a: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3872811" y="3272832"/>
                <a:ext cx="277781" cy="3791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872811" y="3272832"/>
                <a:ext cx="0" cy="121588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4150590" y="3272832"/>
                <a:ext cx="0" cy="455546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 flipH="1">
              <a:off x="3813801" y="3435061"/>
              <a:ext cx="36260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err="1" smtClean="0">
                  <a:latin typeface="Helvetica"/>
                  <a:cs typeface="Helvetica"/>
                </a:rPr>
                <a:t>n.s</a:t>
              </a:r>
              <a:r>
                <a:rPr lang="en-US" sz="800" b="1" dirty="0" smtClean="0">
                  <a:latin typeface="Helvetica"/>
                  <a:cs typeface="Helvetica"/>
                </a:rPr>
                <a:t>.</a:t>
              </a:r>
              <a:endParaRPr lang="en-US" sz="800" b="1" dirty="0">
                <a:latin typeface="Helvetica"/>
                <a:cs typeface="Helvetica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63685" y="3016049"/>
              <a:ext cx="995654" cy="20659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40182" y="2581900"/>
            <a:ext cx="2392320" cy="1916779"/>
            <a:chOff x="-9116" y="3892028"/>
            <a:chExt cx="2392320" cy="1916779"/>
          </a:xfrm>
        </p:grpSpPr>
        <p:graphicFrame>
          <p:nvGraphicFramePr>
            <p:cNvPr id="25" name="Chart 2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15515670"/>
                </p:ext>
              </p:extLst>
            </p:nvPr>
          </p:nvGraphicFramePr>
          <p:xfrm>
            <a:off x="-9116" y="3892028"/>
            <a:ext cx="2392320" cy="19037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1193060" y="5593436"/>
              <a:ext cx="429694" cy="21537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91367" tIns="45684" rIns="91367" bIns="45684" rtlCol="0">
              <a:spAutoFit/>
            </a:bodyPr>
            <a:lstStyle/>
            <a:p>
              <a:r>
                <a:rPr lang="en-US" sz="800" dirty="0">
                  <a:latin typeface="Helvetica"/>
                  <a:cs typeface="Helvetica"/>
                </a:rPr>
                <a:t>CD8</a:t>
              </a:r>
              <a:r>
                <a:rPr lang="en-US" sz="800" baseline="30000" dirty="0">
                  <a:latin typeface="Helvetica"/>
                  <a:cs typeface="Helvetica"/>
                </a:rPr>
                <a:t>+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94963" y="5580430"/>
              <a:ext cx="766141" cy="21537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367" tIns="45684" rIns="91367" bIns="45684" rtlCol="0">
              <a:spAutoFit/>
            </a:bodyPr>
            <a:lstStyle/>
            <a:p>
              <a:r>
                <a:rPr lang="en-US" sz="800" dirty="0">
                  <a:latin typeface="Helvetica"/>
                  <a:cs typeface="Helvetica"/>
                </a:rPr>
                <a:t>CD4</a:t>
              </a:r>
              <a:r>
                <a:rPr lang="en-US" sz="800" baseline="30000" dirty="0">
                  <a:latin typeface="Helvetica"/>
                  <a:cs typeface="Helvetica"/>
                </a:rPr>
                <a:t>+</a:t>
              </a:r>
              <a:r>
                <a:rPr lang="en-US" sz="800" dirty="0">
                  <a:latin typeface="Helvetica"/>
                  <a:cs typeface="Helvetica"/>
                </a:rPr>
                <a:t>FoxP3</a:t>
              </a:r>
              <a:r>
                <a:rPr lang="en-US" sz="800" baseline="30000" dirty="0">
                  <a:latin typeface="Helvetica"/>
                  <a:cs typeface="Helvetica"/>
                </a:rPr>
                <a:t>+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9410" y="5580347"/>
              <a:ext cx="429778" cy="21537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91367" tIns="45684" rIns="91367" bIns="45684" rtlCol="0">
              <a:spAutoFit/>
            </a:bodyPr>
            <a:lstStyle/>
            <a:p>
              <a:r>
                <a:rPr lang="en-US" sz="800" dirty="0" smtClean="0">
                  <a:latin typeface="Helvetica"/>
                  <a:cs typeface="Helvetica"/>
                </a:rPr>
                <a:t>CD4</a:t>
              </a:r>
              <a:r>
                <a:rPr lang="en-US" sz="800" baseline="30000" dirty="0" smtClean="0">
                  <a:latin typeface="Helvetica"/>
                  <a:cs typeface="Helvetica"/>
                </a:rPr>
                <a:t>+</a:t>
              </a:r>
              <a:endParaRPr lang="en-US" sz="800" baseline="30000" dirty="0">
                <a:latin typeface="Helvetica"/>
                <a:cs typeface="Helvetica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 flipH="1">
              <a:off x="1275712" y="4366256"/>
              <a:ext cx="294238" cy="705523"/>
              <a:chOff x="7412168" y="3155903"/>
              <a:chExt cx="353081" cy="705523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7712955" y="3346753"/>
                <a:ext cx="0" cy="514673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7412168" y="3155903"/>
                <a:ext cx="353081" cy="400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Helvetica"/>
                    <a:cs typeface="Helvetica"/>
                  </a:rPr>
                  <a:t>*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flipV="1">
                <a:off x="7498225" y="3344763"/>
                <a:ext cx="214730" cy="1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7501213" y="3349776"/>
                <a:ext cx="0" cy="78445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1872473" y="3908445"/>
              <a:ext cx="373044" cy="708523"/>
              <a:chOff x="7460889" y="3152903"/>
              <a:chExt cx="353081" cy="708523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H="1" flipV="1">
                <a:off x="7665507" y="3346753"/>
                <a:ext cx="0" cy="514673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7460889" y="3152903"/>
                <a:ext cx="353081" cy="400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Helvetica"/>
                    <a:cs typeface="Helvetica"/>
                  </a:rPr>
                  <a:t>*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 flipV="1">
                <a:off x="7498225" y="3344763"/>
                <a:ext cx="167282" cy="2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7501213" y="3349776"/>
                <a:ext cx="0" cy="78445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 flipH="1">
              <a:off x="668582" y="4822712"/>
              <a:ext cx="351378" cy="522258"/>
              <a:chOff x="7383706" y="3164259"/>
              <a:chExt cx="421647" cy="522258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H="1" flipV="1">
                <a:off x="7712955" y="3346754"/>
                <a:ext cx="0" cy="339763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7383706" y="3164259"/>
                <a:ext cx="42164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 smtClean="0">
                    <a:latin typeface="Helvetica"/>
                    <a:cs typeface="Helvetica"/>
                  </a:rPr>
                  <a:t>n.s</a:t>
                </a:r>
                <a:r>
                  <a:rPr lang="en-US" sz="800" dirty="0" smtClean="0">
                    <a:latin typeface="Helvetica"/>
                    <a:cs typeface="Helvetica"/>
                  </a:rPr>
                  <a:t>.</a:t>
                </a:r>
                <a:endParaRPr lang="en-US" sz="800" dirty="0">
                  <a:latin typeface="Helvetica"/>
                  <a:cs typeface="Helvetica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V="1">
                <a:off x="7498225" y="3344763"/>
                <a:ext cx="214730" cy="1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7501213" y="3349776"/>
                <a:ext cx="0" cy="78445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/>
          <p:cNvGrpSpPr/>
          <p:nvPr/>
        </p:nvGrpSpPr>
        <p:grpSpPr>
          <a:xfrm>
            <a:off x="3669985" y="235270"/>
            <a:ext cx="2328995" cy="1914021"/>
            <a:chOff x="2067337" y="1721531"/>
            <a:chExt cx="2345454" cy="1986699"/>
          </a:xfrm>
        </p:grpSpPr>
        <p:graphicFrame>
          <p:nvGraphicFramePr>
            <p:cNvPr id="45" name="Chart 4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37662102"/>
                </p:ext>
              </p:extLst>
            </p:nvPr>
          </p:nvGraphicFramePr>
          <p:xfrm>
            <a:off x="2067337" y="1721531"/>
            <a:ext cx="2345454" cy="19866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46" name="Straight Arrow Connector 45"/>
            <p:cNvCxnSpPr/>
            <p:nvPr/>
          </p:nvCxnSpPr>
          <p:spPr>
            <a:xfrm flipV="1">
              <a:off x="2787902" y="3269157"/>
              <a:ext cx="0" cy="180781"/>
            </a:xfrm>
            <a:prstGeom prst="straightConnector1">
              <a:avLst/>
            </a:prstGeom>
            <a:ln w="12700" cap="flat" cmpd="sng">
              <a:solidFill>
                <a:schemeClr val="tx1"/>
              </a:solidFill>
              <a:round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196553" y="252757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latin typeface="Helvetica" pitchFamily="34" charset="0"/>
                <a:cs typeface="Helvetica" pitchFamily="34" charset="0"/>
              </a:rPr>
              <a:t>A.</a:t>
            </a:r>
            <a:endParaRPr lang="en-US" sz="8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flipH="1">
            <a:off x="3557796" y="236081"/>
            <a:ext cx="288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Helvetica" pitchFamily="34" charset="0"/>
                <a:cs typeface="Helvetica" pitchFamily="34" charset="0"/>
              </a:rPr>
              <a:t>B</a:t>
            </a:r>
            <a:r>
              <a:rPr lang="en-US" sz="800" b="1" dirty="0" smtClean="0">
                <a:latin typeface="Helvetica" pitchFamily="34" charset="0"/>
                <a:cs typeface="Helvetica" pitchFamily="34" charset="0"/>
              </a:rPr>
              <a:t>.</a:t>
            </a:r>
            <a:endParaRPr lang="en-US" sz="8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51770" y="175615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latin typeface="Helvetica" pitchFamily="34" charset="0"/>
                <a:cs typeface="Helvetica" pitchFamily="34" charset="0"/>
              </a:rPr>
              <a:t>C.</a:t>
            </a:r>
            <a:endParaRPr lang="en-US" sz="8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80316" y="2456576"/>
            <a:ext cx="2644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Helvetica" pitchFamily="34" charset="0"/>
                <a:cs typeface="Helvetica" pitchFamily="34" charset="0"/>
              </a:rPr>
              <a:t>F</a:t>
            </a:r>
            <a:r>
              <a:rPr lang="en-US" sz="800" b="1" dirty="0" smtClean="0">
                <a:latin typeface="Helvetica" pitchFamily="34" charset="0"/>
                <a:cs typeface="Helvetica" pitchFamily="34" charset="0"/>
              </a:rPr>
              <a:t>.</a:t>
            </a:r>
            <a:endParaRPr lang="en-US" sz="8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52110" y="3813588"/>
            <a:ext cx="184519" cy="369259"/>
          </a:xfrm>
          <a:prstGeom prst="rect">
            <a:avLst/>
          </a:prstGeom>
          <a:noFill/>
        </p:spPr>
        <p:txBody>
          <a:bodyPr wrap="none" lIns="91367" tIns="45684" rIns="91367" bIns="45684" rtlCol="0">
            <a:spAutoFit/>
          </a:bodyPr>
          <a:lstStyle/>
          <a:p>
            <a:endParaRPr lang="en-US" dirty="0"/>
          </a:p>
        </p:txBody>
      </p:sp>
      <p:sp>
        <p:nvSpPr>
          <p:cNvPr id="52" name="Text Box 21"/>
          <p:cNvSpPr txBox="1">
            <a:spLocks noChangeArrowheads="1"/>
          </p:cNvSpPr>
          <p:nvPr/>
        </p:nvSpPr>
        <p:spPr bwMode="auto">
          <a:xfrm>
            <a:off x="3817925" y="4309017"/>
            <a:ext cx="184519" cy="21537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91367" tIns="45684" rIns="91367" bIns="4568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800" b="1" dirty="0">
              <a:latin typeface="Helvetica"/>
              <a:cs typeface="Helvetic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2167" y="2447384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Helvetica" pitchFamily="34" charset="0"/>
                <a:cs typeface="Helvetica" pitchFamily="34" charset="0"/>
              </a:rPr>
              <a:t>D</a:t>
            </a:r>
            <a:r>
              <a:rPr lang="en-US" sz="800" b="1" dirty="0" smtClean="0">
                <a:latin typeface="Helvetica" pitchFamily="34" charset="0"/>
                <a:cs typeface="Helvetica" pitchFamily="34" charset="0"/>
              </a:rPr>
              <a:t>.</a:t>
            </a:r>
            <a:endParaRPr lang="en-US" sz="800" b="1" dirty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4649459" y="2292266"/>
            <a:ext cx="3720218" cy="3812436"/>
            <a:chOff x="4649459" y="2292266"/>
            <a:chExt cx="3720218" cy="3812436"/>
          </a:xfrm>
        </p:grpSpPr>
        <p:graphicFrame>
          <p:nvGraphicFramePr>
            <p:cNvPr id="55" name="Chart 5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61525949"/>
                </p:ext>
              </p:extLst>
            </p:nvPr>
          </p:nvGraphicFramePr>
          <p:xfrm>
            <a:off x="6955049" y="2292266"/>
            <a:ext cx="1238099" cy="15826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56" name="Rectangle 55"/>
            <p:cNvSpPr/>
            <p:nvPr/>
          </p:nvSpPr>
          <p:spPr>
            <a:xfrm>
              <a:off x="7377389" y="3706289"/>
              <a:ext cx="536433" cy="2191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7" name="Chart 5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83344730"/>
                </p:ext>
              </p:extLst>
            </p:nvPr>
          </p:nvGraphicFramePr>
          <p:xfrm>
            <a:off x="6975498" y="3644820"/>
            <a:ext cx="1264590" cy="15279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58" name="TextBox 57"/>
            <p:cNvSpPr txBox="1"/>
            <p:nvPr/>
          </p:nvSpPr>
          <p:spPr>
            <a:xfrm>
              <a:off x="5998980" y="2555106"/>
              <a:ext cx="8060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latin typeface="Helvetica"/>
                  <a:cs typeface="Helvetica"/>
                </a:rPr>
                <a:t>Rapa&amp;</a:t>
              </a:r>
              <a:r>
                <a:rPr lang="el-GR" sz="800" dirty="0" smtClean="0">
                  <a:latin typeface="Helvetica"/>
                  <a:cs typeface="Helvetica"/>
                </a:rPr>
                <a:t>α</a:t>
              </a:r>
              <a:r>
                <a:rPr lang="en-US" sz="800" b="1" dirty="0" smtClean="0">
                  <a:latin typeface="Helvetica"/>
                  <a:cs typeface="Helvetica"/>
                </a:rPr>
                <a:t>PD-1</a:t>
              </a:r>
              <a:endParaRPr lang="en-US" sz="800" b="1" dirty="0">
                <a:latin typeface="Helvetica"/>
                <a:cs typeface="Helvetica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46250" y="2529621"/>
              <a:ext cx="6122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err="1" smtClean="0">
                  <a:latin typeface="Helvetica"/>
                  <a:cs typeface="Helvetica"/>
                </a:rPr>
                <a:t>Veh&amp;IgG</a:t>
              </a:r>
              <a:endParaRPr lang="en-US" sz="800" b="1" dirty="0">
                <a:latin typeface="Helvetica"/>
                <a:cs typeface="Helvetica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4487629" y="3091410"/>
              <a:ext cx="86433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latin typeface="Helvetica"/>
                  <a:cs typeface="Helvetica"/>
                </a:rPr>
                <a:t>Cl. Caspase 3</a:t>
              </a:r>
              <a:endParaRPr lang="en-US" sz="800" b="1" dirty="0">
                <a:latin typeface="Helvetica"/>
                <a:cs typeface="Helvetica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16200000">
              <a:off x="4732539" y="4022757"/>
              <a:ext cx="4026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latin typeface="Helvetica"/>
                  <a:cs typeface="Helvetica"/>
                </a:rPr>
                <a:t>Ki67</a:t>
              </a:r>
              <a:endParaRPr lang="en-US" sz="800" b="1" dirty="0">
                <a:latin typeface="Helvetica"/>
                <a:cs typeface="Helvetica"/>
              </a:endParaRPr>
            </a:p>
          </p:txBody>
        </p:sp>
        <p:pic>
          <p:nvPicPr>
            <p:cNvPr id="62" name="Picture 61" descr="rapa apd1 1R clcasp3 40x.jpg"/>
            <p:cNvPicPr>
              <a:picLocks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66136" y="2742706"/>
              <a:ext cx="914400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3" name="Picture 62" descr="rapa apd1 1R Ki67 40x.jpg"/>
            <p:cNvPicPr>
              <a:picLocks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66135" y="3697241"/>
              <a:ext cx="914400" cy="9144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64" name="Picture 63" descr="veh IgG 2L clcasp3 40x.jpg"/>
            <p:cNvPicPr>
              <a:picLocks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08752" y="2748650"/>
              <a:ext cx="914400" cy="9144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65" name="Picture 64" descr="veh IgG 2L Ki67 40x.jpg"/>
            <p:cNvPicPr>
              <a:picLocks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05625" y="3700017"/>
              <a:ext cx="914400" cy="9144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grpSp>
          <p:nvGrpSpPr>
            <p:cNvPr id="66" name="Group 65"/>
            <p:cNvGrpSpPr/>
            <p:nvPr/>
          </p:nvGrpSpPr>
          <p:grpSpPr>
            <a:xfrm>
              <a:off x="7480491" y="3612949"/>
              <a:ext cx="373044" cy="581412"/>
              <a:chOff x="7460889" y="3152903"/>
              <a:chExt cx="353081" cy="581412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7665507" y="3346754"/>
                <a:ext cx="0" cy="387561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/>
              <p:cNvSpPr txBox="1"/>
              <p:nvPr/>
            </p:nvSpPr>
            <p:spPr>
              <a:xfrm>
                <a:off x="7460889" y="3152903"/>
                <a:ext cx="353081" cy="400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Helvetica"/>
                    <a:cs typeface="Helvetica"/>
                  </a:rPr>
                  <a:t>*</a:t>
                </a: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 flipV="1">
                <a:off x="7498225" y="3344763"/>
                <a:ext cx="167282" cy="2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V="1">
                <a:off x="7501213" y="3349776"/>
                <a:ext cx="0" cy="78445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/>
            <p:cNvGrpSpPr/>
            <p:nvPr/>
          </p:nvGrpSpPr>
          <p:grpSpPr>
            <a:xfrm flipH="1">
              <a:off x="7465685" y="2658868"/>
              <a:ext cx="352830" cy="801980"/>
              <a:chOff x="7365731" y="3152903"/>
              <a:chExt cx="353081" cy="801980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flipH="1" flipV="1">
                <a:off x="7665507" y="3346755"/>
                <a:ext cx="0" cy="608128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7365731" y="3152903"/>
                <a:ext cx="353081" cy="400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Helvetica"/>
                    <a:cs typeface="Helvetica"/>
                  </a:rPr>
                  <a:t>*</a:t>
                </a: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 flipV="1">
                <a:off x="7498225" y="3344763"/>
                <a:ext cx="167282" cy="2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7501213" y="3349776"/>
                <a:ext cx="0" cy="78445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/>
            <p:cNvSpPr txBox="1"/>
            <p:nvPr/>
          </p:nvSpPr>
          <p:spPr>
            <a:xfrm>
              <a:off x="4649459" y="2855929"/>
              <a:ext cx="184583" cy="17433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367" tIns="45684" rIns="91367" bIns="45684" rtlCol="0">
              <a:spAutoFit/>
            </a:bodyPr>
            <a:lstStyle/>
            <a:p>
              <a:endParaRPr lang="en-US" sz="800" baseline="30000" dirty="0">
                <a:latin typeface="Helvetica"/>
                <a:cs typeface="Helvetica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 rot="16200000">
              <a:off x="4624885" y="5027570"/>
              <a:ext cx="5389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latin typeface="Helvetica"/>
                  <a:cs typeface="Helvetica"/>
                </a:rPr>
                <a:t>pHP1-</a:t>
              </a:r>
              <a:r>
                <a:rPr lang="el-GR" sz="800" b="1" dirty="0" smtClean="0">
                  <a:latin typeface="Helvetica"/>
                  <a:cs typeface="Helvetica"/>
                </a:rPr>
                <a:t>γ</a:t>
              </a:r>
              <a:endParaRPr lang="en-US" sz="800" b="1" dirty="0">
                <a:latin typeface="Helvetica"/>
                <a:cs typeface="Helvetica"/>
              </a:endParaRPr>
            </a:p>
          </p:txBody>
        </p:sp>
        <p:pic>
          <p:nvPicPr>
            <p:cNvPr id="70" name="Picture 69" descr="vehIgG  pHP1g 40x b.tif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55" b="26244"/>
            <a:stretch/>
          </p:blipFill>
          <p:spPr>
            <a:xfrm>
              <a:off x="5008888" y="4656001"/>
              <a:ext cx="914264" cy="9144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71" name="Picture 70" descr="rapaPD1 pHP1g 40x.tif"/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3" t="13304" r="10385" b="13415"/>
            <a:stretch/>
          </p:blipFill>
          <p:spPr>
            <a:xfrm>
              <a:off x="5966742" y="4656001"/>
              <a:ext cx="913794" cy="9144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graphicFrame>
          <p:nvGraphicFramePr>
            <p:cNvPr id="72" name="Chart 7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76379146"/>
                </p:ext>
              </p:extLst>
            </p:nvPr>
          </p:nvGraphicFramePr>
          <p:xfrm>
            <a:off x="6855049" y="4649001"/>
            <a:ext cx="1514628" cy="14557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0"/>
            </a:graphicData>
          </a:graphic>
        </p:graphicFrame>
        <p:sp>
          <p:nvSpPr>
            <p:cNvPr id="73" name="Rectangle 72"/>
            <p:cNvSpPr/>
            <p:nvPr/>
          </p:nvSpPr>
          <p:spPr>
            <a:xfrm>
              <a:off x="7473454" y="5615755"/>
              <a:ext cx="356379" cy="188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462136" y="4705446"/>
              <a:ext cx="356379" cy="188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 flipV="1">
              <a:off x="7545034" y="4793269"/>
              <a:ext cx="0" cy="377599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 flipH="1">
              <a:off x="7491767" y="4599608"/>
              <a:ext cx="352830" cy="400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Helvetica"/>
                  <a:cs typeface="Helvetica"/>
                </a:rPr>
                <a:t>*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 flipV="1">
              <a:off x="7545034" y="4791468"/>
              <a:ext cx="167163" cy="2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7707929" y="4784887"/>
              <a:ext cx="0" cy="90395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2953187" y="2492062"/>
            <a:ext cx="2815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Helvetica" pitchFamily="34" charset="0"/>
                <a:cs typeface="Helvetica" pitchFamily="34" charset="0"/>
              </a:rPr>
              <a:t>E</a:t>
            </a:r>
            <a:r>
              <a:rPr lang="en-US" sz="800" b="1" dirty="0" smtClean="0">
                <a:latin typeface="Helvetica" pitchFamily="34" charset="0"/>
                <a:cs typeface="Helvetica" pitchFamily="34" charset="0"/>
              </a:rPr>
              <a:t>.</a:t>
            </a:r>
            <a:endParaRPr lang="en-US" sz="800" b="1" dirty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528077" y="441870"/>
            <a:ext cx="2887950" cy="1009391"/>
            <a:chOff x="151233" y="460918"/>
            <a:chExt cx="2887950" cy="1009391"/>
          </a:xfrm>
        </p:grpSpPr>
        <p:sp>
          <p:nvSpPr>
            <p:cNvPr id="89" name="Rectangle 8"/>
            <p:cNvSpPr>
              <a:spLocks noChangeArrowheads="1"/>
            </p:cNvSpPr>
            <p:nvPr/>
          </p:nvSpPr>
          <p:spPr bwMode="auto">
            <a:xfrm>
              <a:off x="392754" y="920122"/>
              <a:ext cx="420899" cy="234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ja-JP" sz="1050" b="1" dirty="0" smtClean="0">
                  <a:latin typeface="Calibri" charset="0"/>
                  <a:cs typeface="Arial" charset="0"/>
                </a:rPr>
                <a:t>N=6</a:t>
              </a:r>
              <a:endParaRPr lang="en-US" altLang="ja-JP" sz="1050" b="1" dirty="0">
                <a:latin typeface="Calibri" charset="0"/>
                <a:cs typeface="Arial" charset="0"/>
              </a:endParaRPr>
            </a:p>
            <a:p>
              <a:endParaRPr lang="en-US" altLang="ja-JP" sz="1050" b="1" dirty="0">
                <a:latin typeface="Calibri" charset="0"/>
                <a:cs typeface="Arial" charset="0"/>
              </a:endParaRPr>
            </a:p>
          </p:txBody>
        </p:sp>
        <p:sp>
          <p:nvSpPr>
            <p:cNvPr id="90" name="Rectangle 12"/>
            <p:cNvSpPr>
              <a:spLocks noChangeArrowheads="1"/>
            </p:cNvSpPr>
            <p:nvPr/>
          </p:nvSpPr>
          <p:spPr bwMode="auto">
            <a:xfrm>
              <a:off x="744429" y="922990"/>
              <a:ext cx="1850385" cy="2633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endParaRPr lang="en-US" altLang="ja-JP" sz="800">
                <a:latin typeface="Helvetica" pitchFamily="34" charset="0"/>
                <a:cs typeface="Helvetica" pitchFamily="34" charset="0"/>
              </a:endParaRPr>
            </a:p>
            <a:p>
              <a:pPr algn="r"/>
              <a:endParaRPr lang="en-US" altLang="ja-JP" sz="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1" name="Rectangle 13"/>
            <p:cNvSpPr>
              <a:spLocks noChangeArrowheads="1"/>
            </p:cNvSpPr>
            <p:nvPr/>
          </p:nvSpPr>
          <p:spPr bwMode="auto">
            <a:xfrm>
              <a:off x="770736" y="940639"/>
              <a:ext cx="1879323" cy="243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ja-JP" sz="800" b="1" dirty="0" smtClean="0">
                  <a:latin typeface="Helvetica" pitchFamily="34" charset="0"/>
                  <a:cs typeface="Helvetica" pitchFamily="34" charset="0"/>
                </a:rPr>
                <a:t>4.5mg/kg LD; 1.5mg/kg vehicle QOD and 150μg IgG weekly </a:t>
              </a:r>
              <a:r>
                <a:rPr lang="en-US" altLang="ja-JP" sz="800" b="1" dirty="0" err="1" smtClean="0">
                  <a:latin typeface="Helvetica" pitchFamily="34" charset="0"/>
                  <a:cs typeface="Helvetica" pitchFamily="34" charset="0"/>
                </a:rPr>
                <a:t>i.p</a:t>
              </a:r>
              <a:r>
                <a:rPr lang="en-US" altLang="ja-JP" sz="800" b="1" dirty="0" smtClean="0">
                  <a:latin typeface="Helvetica" pitchFamily="34" charset="0"/>
                  <a:cs typeface="Helvetica" pitchFamily="34" charset="0"/>
                </a:rPr>
                <a:t>. </a:t>
              </a:r>
              <a:endParaRPr lang="en-US" altLang="ja-JP" sz="800" b="1" dirty="0">
                <a:latin typeface="Helvetica" pitchFamily="34" charset="0"/>
                <a:cs typeface="Helvetica" pitchFamily="34" charset="0"/>
              </a:endParaRPr>
            </a:p>
          </p:txBody>
        </p:sp>
        <p:cxnSp>
          <p:nvCxnSpPr>
            <p:cNvPr id="92" name="Straight Connector 17"/>
            <p:cNvCxnSpPr>
              <a:cxnSpLocks noChangeShapeType="1"/>
            </p:cNvCxnSpPr>
            <p:nvPr/>
          </p:nvCxnSpPr>
          <p:spPr bwMode="auto">
            <a:xfrm flipH="1">
              <a:off x="865427" y="927308"/>
              <a:ext cx="5160" cy="254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" name="Line 22"/>
            <p:cNvSpPr>
              <a:spLocks noChangeShapeType="1"/>
            </p:cNvSpPr>
            <p:nvPr/>
          </p:nvSpPr>
          <p:spPr bwMode="auto">
            <a:xfrm>
              <a:off x="742572" y="746150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vert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51233" y="460918"/>
              <a:ext cx="677864" cy="34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r>
                <a:rPr lang="en-US" altLang="ja-JP" sz="800" b="1" dirty="0" smtClean="0">
                  <a:latin typeface="Helvetica" pitchFamily="34" charset="0"/>
                  <a:cs typeface="Helvetica" pitchFamily="34" charset="0"/>
                </a:rPr>
                <a:t>IO33 cells</a:t>
              </a:r>
            </a:p>
            <a:p>
              <a:pPr algn="r"/>
              <a:r>
                <a:rPr lang="en-US" altLang="ja-JP" sz="800" b="1" dirty="0">
                  <a:latin typeface="Helvetica" pitchFamily="34" charset="0"/>
                  <a:cs typeface="Helvetica" pitchFamily="34" charset="0"/>
                </a:rPr>
                <a:t>s</a:t>
              </a:r>
              <a:r>
                <a:rPr lang="en-US" altLang="ja-JP" sz="800" b="1" dirty="0" smtClean="0">
                  <a:latin typeface="Helvetica" pitchFamily="34" charset="0"/>
                  <a:cs typeface="Helvetica" pitchFamily="34" charset="0"/>
                </a:rPr>
                <a:t>ub-cut.</a:t>
              </a:r>
              <a:endParaRPr lang="en-US" altLang="ja-JP" sz="800" b="1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5" name="Rectangle 5"/>
            <p:cNvSpPr>
              <a:spLocks noChangeArrowheads="1"/>
            </p:cNvSpPr>
            <p:nvPr/>
          </p:nvSpPr>
          <p:spPr bwMode="auto">
            <a:xfrm>
              <a:off x="1972052" y="575983"/>
              <a:ext cx="1067131" cy="226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ja-JP" sz="800" b="1" dirty="0">
                  <a:latin typeface="Helvetica" pitchFamily="34" charset="0"/>
                  <a:cs typeface="Helvetica" pitchFamily="34" charset="0"/>
                </a:rPr>
                <a:t>Sacrifice </a:t>
              </a:r>
              <a:r>
                <a:rPr lang="en-US" altLang="ja-JP" sz="800" b="1" dirty="0" smtClean="0">
                  <a:latin typeface="Helvetica" pitchFamily="34" charset="0"/>
                  <a:cs typeface="Helvetica" pitchFamily="34" charset="0"/>
                </a:rPr>
                <a:t>3wks </a:t>
              </a:r>
              <a:r>
                <a:rPr lang="en-US" altLang="ja-JP" sz="800" b="1" dirty="0" err="1" smtClean="0">
                  <a:latin typeface="Helvetica" pitchFamily="34" charset="0"/>
                  <a:cs typeface="Helvetica" pitchFamily="34" charset="0"/>
                </a:rPr>
                <a:t>tx</a:t>
              </a:r>
              <a:endParaRPr lang="en-US" altLang="ja-JP" sz="800" b="1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6" name="Line 22"/>
            <p:cNvSpPr>
              <a:spLocks noChangeShapeType="1"/>
            </p:cNvSpPr>
            <p:nvPr/>
          </p:nvSpPr>
          <p:spPr bwMode="auto">
            <a:xfrm>
              <a:off x="2583855" y="755262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vert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7" name="Rectangle 8"/>
            <p:cNvSpPr>
              <a:spLocks noChangeArrowheads="1"/>
            </p:cNvSpPr>
            <p:nvPr/>
          </p:nvSpPr>
          <p:spPr bwMode="auto">
            <a:xfrm>
              <a:off x="377976" y="1221551"/>
              <a:ext cx="420899" cy="234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ja-JP" sz="1050" b="1" dirty="0" smtClean="0">
                  <a:latin typeface="Calibri" charset="0"/>
                  <a:cs typeface="Arial" charset="0"/>
                </a:rPr>
                <a:t>N=6</a:t>
              </a:r>
              <a:endParaRPr lang="en-US" altLang="ja-JP" sz="1050" b="1" dirty="0">
                <a:latin typeface="Calibri" charset="0"/>
                <a:cs typeface="Arial" charset="0"/>
              </a:endParaRPr>
            </a:p>
            <a:p>
              <a:endParaRPr lang="en-US" altLang="ja-JP" sz="1050" b="1" dirty="0">
                <a:latin typeface="Calibri" charset="0"/>
                <a:cs typeface="Arial" charset="0"/>
              </a:endParaRPr>
            </a:p>
          </p:txBody>
        </p:sp>
        <p:sp>
          <p:nvSpPr>
            <p:cNvPr id="98" name="Rectangle 29"/>
            <p:cNvSpPr>
              <a:spLocks noChangeArrowheads="1"/>
            </p:cNvSpPr>
            <p:nvPr/>
          </p:nvSpPr>
          <p:spPr bwMode="auto">
            <a:xfrm>
              <a:off x="776321" y="594684"/>
              <a:ext cx="926436" cy="19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ja-JP" sz="800" b="1" dirty="0" smtClean="0">
                  <a:latin typeface="Helvetica" pitchFamily="34" charset="0"/>
                  <a:cs typeface="Helvetica" pitchFamily="34" charset="0"/>
                </a:rPr>
                <a:t>Tumors 3-5mm</a:t>
              </a:r>
              <a:endParaRPr lang="en-US" altLang="ja-JP" sz="800" b="1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870685" y="748407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vert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0" name="Rectangle 12"/>
            <p:cNvSpPr>
              <a:spLocks noChangeArrowheads="1"/>
            </p:cNvSpPr>
            <p:nvPr/>
          </p:nvSpPr>
          <p:spPr bwMode="auto">
            <a:xfrm>
              <a:off x="742567" y="1221551"/>
              <a:ext cx="1852247" cy="2487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endParaRPr lang="en-US" altLang="ja-JP" sz="800">
                <a:latin typeface="Helvetica" pitchFamily="34" charset="0"/>
                <a:cs typeface="Helvetica" pitchFamily="34" charset="0"/>
              </a:endParaRPr>
            </a:p>
            <a:p>
              <a:pPr algn="r"/>
              <a:endParaRPr lang="en-US" altLang="ja-JP" sz="8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1" name="Rectangle 13"/>
            <p:cNvSpPr>
              <a:spLocks noChangeArrowheads="1"/>
            </p:cNvSpPr>
            <p:nvPr/>
          </p:nvSpPr>
          <p:spPr bwMode="auto">
            <a:xfrm>
              <a:off x="816567" y="1231600"/>
              <a:ext cx="1850699" cy="238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ja-JP" sz="800" b="1" dirty="0" smtClean="0">
                  <a:latin typeface="Helvetica" pitchFamily="34" charset="0"/>
                  <a:cs typeface="Helvetica" pitchFamily="34" charset="0"/>
                </a:rPr>
                <a:t>4.5mg/kg LD; 1.5mg/kg </a:t>
              </a:r>
              <a:r>
                <a:rPr lang="en-US" altLang="ja-JP" sz="800" b="1" dirty="0" err="1" smtClean="0">
                  <a:latin typeface="Helvetica" pitchFamily="34" charset="0"/>
                  <a:cs typeface="Helvetica" pitchFamily="34" charset="0"/>
                </a:rPr>
                <a:t>rapa</a:t>
              </a:r>
              <a:r>
                <a:rPr lang="en-US" altLang="ja-JP" sz="800" b="1" dirty="0" smtClean="0">
                  <a:latin typeface="Helvetica" pitchFamily="34" charset="0"/>
                  <a:cs typeface="Helvetica" pitchFamily="34" charset="0"/>
                </a:rPr>
                <a:t> QOD and 150μg </a:t>
              </a:r>
              <a:r>
                <a:rPr lang="el-GR" altLang="ja-JP" sz="800" b="1" dirty="0" smtClean="0">
                  <a:latin typeface="Helvetica" pitchFamily="34" charset="0"/>
                  <a:cs typeface="Helvetica" pitchFamily="34" charset="0"/>
                </a:rPr>
                <a:t>α</a:t>
              </a:r>
              <a:r>
                <a:rPr lang="en-US" altLang="ja-JP" sz="800" b="1" dirty="0" smtClean="0">
                  <a:latin typeface="Helvetica" pitchFamily="34" charset="0"/>
                  <a:cs typeface="Helvetica" pitchFamily="34" charset="0"/>
                </a:rPr>
                <a:t>PD-1 weekly </a:t>
              </a:r>
              <a:r>
                <a:rPr lang="en-US" altLang="ja-JP" sz="800" b="1" dirty="0" err="1" smtClean="0">
                  <a:latin typeface="Helvetica" pitchFamily="34" charset="0"/>
                  <a:cs typeface="Helvetica" pitchFamily="34" charset="0"/>
                </a:rPr>
                <a:t>i.p</a:t>
              </a:r>
              <a:r>
                <a:rPr lang="en-US" altLang="ja-JP" sz="800" b="1" dirty="0" smtClean="0">
                  <a:latin typeface="Helvetica" pitchFamily="34" charset="0"/>
                  <a:cs typeface="Helvetica" pitchFamily="34" charset="0"/>
                </a:rPr>
                <a:t>. </a:t>
              </a:r>
              <a:endParaRPr lang="en-US" altLang="ja-JP" sz="800" b="1" dirty="0">
                <a:latin typeface="Helvetica" pitchFamily="34" charset="0"/>
                <a:cs typeface="Helvetica" pitchFamily="34" charset="0"/>
              </a:endParaRPr>
            </a:p>
          </p:txBody>
        </p:sp>
        <p:cxnSp>
          <p:nvCxnSpPr>
            <p:cNvPr id="102" name="Straight Connector 17"/>
            <p:cNvCxnSpPr>
              <a:cxnSpLocks noChangeShapeType="1"/>
            </p:cNvCxnSpPr>
            <p:nvPr/>
          </p:nvCxnSpPr>
          <p:spPr bwMode="auto">
            <a:xfrm flipH="1">
              <a:off x="871252" y="1215909"/>
              <a:ext cx="5160" cy="254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3" name="Rectangle 102"/>
          <p:cNvSpPr/>
          <p:nvPr/>
        </p:nvSpPr>
        <p:spPr>
          <a:xfrm>
            <a:off x="126354" y="499371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800" b="1" dirty="0" smtClean="0">
                <a:latin typeface="Helvetica"/>
                <a:cs typeface="Helvetica"/>
              </a:rPr>
              <a:t>Supplemental Figure 5</a:t>
            </a:r>
            <a:endParaRPr lang="en-US" sz="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86254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2227" y="124738"/>
            <a:ext cx="8738632" cy="4626022"/>
            <a:chOff x="122227" y="124738"/>
            <a:chExt cx="8738632" cy="4626022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457200" y="1216677"/>
              <a:ext cx="8229600" cy="114300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2000" b="1" dirty="0"/>
            </a:p>
          </p:txBody>
        </p:sp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33695446"/>
                </p:ext>
              </p:extLst>
            </p:nvPr>
          </p:nvGraphicFramePr>
          <p:xfrm>
            <a:off x="3108649" y="125254"/>
            <a:ext cx="2131890" cy="2552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122227" y="12525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latin typeface="Helvetica" pitchFamily="34" charset="0"/>
                  <a:cs typeface="Helvetica" pitchFamily="34" charset="0"/>
                </a:rPr>
                <a:t>A.</a:t>
              </a:r>
              <a:endParaRPr lang="en-US" sz="800" b="1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10255" y="12473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latin typeface="Helvetica" pitchFamily="34" charset="0"/>
                  <a:cs typeface="Helvetica" pitchFamily="34" charset="0"/>
                </a:rPr>
                <a:t>B</a:t>
              </a:r>
              <a:r>
                <a:rPr lang="en-US" sz="800" b="1" dirty="0" smtClean="0">
                  <a:latin typeface="Helvetica" pitchFamily="34" charset="0"/>
                  <a:cs typeface="Helvetica" pitchFamily="34" charset="0"/>
                </a:rPr>
                <a:t>.</a:t>
              </a:r>
              <a:endParaRPr lang="en-US" sz="800" b="1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7023" y="242281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latin typeface="Helvetica" pitchFamily="34" charset="0"/>
                  <a:cs typeface="Helvetica" pitchFamily="34" charset="0"/>
                </a:rPr>
                <a:t>D</a:t>
              </a:r>
              <a:r>
                <a:rPr lang="en-US" sz="800" b="1" dirty="0" smtClean="0">
                  <a:latin typeface="Helvetica" pitchFamily="34" charset="0"/>
                  <a:cs typeface="Helvetica" pitchFamily="34" charset="0"/>
                </a:rPr>
                <a:t>.</a:t>
              </a:r>
              <a:endParaRPr lang="en-US" sz="800" b="1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82730" y="1189015"/>
              <a:ext cx="3032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Helvetica" pitchFamily="34" charset="0"/>
                  <a:cs typeface="Helvetica" pitchFamily="34" charset="0"/>
                </a:rPr>
                <a:t>**</a:t>
              </a:r>
              <a:endParaRPr lang="en-US" sz="1200" dirty="0">
                <a:latin typeface="Helvetica" pitchFamily="34" charset="0"/>
                <a:cs typeface="Helvetica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531753" y="2439748"/>
              <a:ext cx="2602712" cy="2311012"/>
              <a:chOff x="887907" y="2930683"/>
              <a:chExt cx="2602712" cy="2311012"/>
            </a:xfrm>
          </p:grpSpPr>
          <p:graphicFrame>
            <p:nvGraphicFramePr>
              <p:cNvPr id="54" name="Chart 5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99647215"/>
                  </p:ext>
                </p:extLst>
              </p:nvPr>
            </p:nvGraphicFramePr>
            <p:xfrm>
              <a:off x="887907" y="2930683"/>
              <a:ext cx="2364176" cy="216610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55" name="TextBox 54"/>
              <p:cNvSpPr txBox="1"/>
              <p:nvPr/>
            </p:nvSpPr>
            <p:spPr>
              <a:xfrm>
                <a:off x="1033666" y="4872363"/>
                <a:ext cx="245695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b="1" dirty="0"/>
              </a:p>
            </p:txBody>
          </p:sp>
          <p:sp>
            <p:nvSpPr>
              <p:cNvPr id="56" name="TextBox 38"/>
              <p:cNvSpPr txBox="1"/>
              <p:nvPr/>
            </p:nvSpPr>
            <p:spPr>
              <a:xfrm>
                <a:off x="1578172" y="4799573"/>
                <a:ext cx="429694" cy="21537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lIns="91367" tIns="45684" rIns="91367" bIns="45684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800" b="1" dirty="0">
                    <a:latin typeface="Helvetica"/>
                    <a:cs typeface="Helvetica"/>
                  </a:rPr>
                  <a:t>CD8</a:t>
                </a:r>
                <a:r>
                  <a:rPr lang="en-US" sz="800" b="1" baseline="30000" dirty="0">
                    <a:latin typeface="Helvetica"/>
                    <a:cs typeface="Helvetica"/>
                  </a:rPr>
                  <a:t>+</a:t>
                </a:r>
              </a:p>
            </p:txBody>
          </p:sp>
          <p:sp>
            <p:nvSpPr>
              <p:cNvPr id="57" name="TextBox 39"/>
              <p:cNvSpPr txBox="1"/>
              <p:nvPr/>
            </p:nvSpPr>
            <p:spPr>
              <a:xfrm>
                <a:off x="2438236" y="4801903"/>
                <a:ext cx="779233" cy="21537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lIns="91367" tIns="45684" rIns="91367" bIns="45684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800" b="1" dirty="0">
                    <a:latin typeface="Helvetica"/>
                    <a:cs typeface="Helvetica"/>
                  </a:rPr>
                  <a:t>CD4</a:t>
                </a:r>
                <a:r>
                  <a:rPr lang="en-US" sz="800" b="1" baseline="30000" dirty="0">
                    <a:latin typeface="Helvetica"/>
                    <a:cs typeface="Helvetica"/>
                  </a:rPr>
                  <a:t>+</a:t>
                </a:r>
                <a:r>
                  <a:rPr lang="en-US" sz="800" b="1" dirty="0">
                    <a:latin typeface="Helvetica"/>
                    <a:cs typeface="Helvetica"/>
                  </a:rPr>
                  <a:t>FoxP3</a:t>
                </a:r>
                <a:r>
                  <a:rPr lang="en-US" sz="800" b="1" baseline="30000" dirty="0">
                    <a:latin typeface="Helvetica"/>
                    <a:cs typeface="Helvetica"/>
                  </a:rPr>
                  <a:t>+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233058" y="2471552"/>
              <a:ext cx="28159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latin typeface="Helvetica" pitchFamily="34" charset="0"/>
                  <a:cs typeface="Helvetica" pitchFamily="34" charset="0"/>
                </a:rPr>
                <a:t>E</a:t>
              </a:r>
              <a:r>
                <a:rPr lang="en-US" sz="800" b="1" dirty="0" smtClean="0">
                  <a:latin typeface="Helvetica" pitchFamily="34" charset="0"/>
                  <a:cs typeface="Helvetica" pitchFamily="34" charset="0"/>
                </a:rPr>
                <a:t>.</a:t>
              </a:r>
              <a:endParaRPr lang="en-US" sz="800" b="1" dirty="0">
                <a:latin typeface="Helvetica" pitchFamily="34" charset="0"/>
                <a:cs typeface="Helvetica" pitchFamily="34" charset="0"/>
              </a:endParaRPr>
            </a:p>
          </p:txBody>
        </p:sp>
        <p:graphicFrame>
          <p:nvGraphicFramePr>
            <p:cNvPr id="13" name="Chart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34560629"/>
                </p:ext>
              </p:extLst>
            </p:nvPr>
          </p:nvGraphicFramePr>
          <p:xfrm>
            <a:off x="457181" y="2521573"/>
            <a:ext cx="1603666" cy="16452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4" name="Group 13"/>
            <p:cNvGrpSpPr/>
            <p:nvPr/>
          </p:nvGrpSpPr>
          <p:grpSpPr>
            <a:xfrm>
              <a:off x="365095" y="165748"/>
              <a:ext cx="2585359" cy="1959838"/>
              <a:chOff x="610506" y="302614"/>
              <a:chExt cx="2585359" cy="1959838"/>
            </a:xfrm>
          </p:grpSpPr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1176773" y="773434"/>
                <a:ext cx="1822414" cy="18460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r"/>
                <a:endParaRPr lang="en-US" altLang="ja-JP" sz="800">
                  <a:latin typeface="Helvetica" pitchFamily="34" charset="0"/>
                  <a:cs typeface="Helvetica" pitchFamily="34" charset="0"/>
                </a:endParaRPr>
              </a:p>
              <a:p>
                <a:pPr algn="r"/>
                <a:endParaRPr lang="en-US" altLang="ja-JP" sz="800">
                  <a:latin typeface="Helvetica" pitchFamily="34" charset="0"/>
                  <a:cs typeface="Helvetica" pitchFamily="34" charset="0"/>
                </a:endParaRPr>
              </a:p>
            </p:txBody>
          </p:sp>
          <p:cxnSp>
            <p:nvCxnSpPr>
              <p:cNvPr id="19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1292636" y="777062"/>
                <a:ext cx="0" cy="18460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876756" y="751489"/>
                <a:ext cx="394455" cy="193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ja-JP" sz="800" b="1" dirty="0" smtClean="0">
                    <a:latin typeface="Helvetica" pitchFamily="34" charset="0"/>
                    <a:cs typeface="Helvetica" pitchFamily="34" charset="0"/>
                  </a:rPr>
                  <a:t>N=6</a:t>
                </a:r>
                <a:endParaRPr lang="en-US" altLang="ja-JP" sz="800" b="1" dirty="0">
                  <a:latin typeface="Helvetica" pitchFamily="34" charset="0"/>
                  <a:cs typeface="Helvetica" pitchFamily="34" charset="0"/>
                </a:endParaRPr>
              </a:p>
              <a:p>
                <a:endParaRPr lang="en-US" altLang="ja-JP" sz="800" b="1" dirty="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1" name="Line 22"/>
              <p:cNvSpPr>
                <a:spLocks noChangeShapeType="1"/>
              </p:cNvSpPr>
              <p:nvPr/>
            </p:nvSpPr>
            <p:spPr bwMode="auto">
              <a:xfrm>
                <a:off x="1185319" y="583453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vert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1179173" y="305925"/>
                <a:ext cx="581205" cy="195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ja-JP" sz="800" b="1" dirty="0" smtClean="0">
                    <a:latin typeface="Helvetica" pitchFamily="34" charset="0"/>
                    <a:cs typeface="Helvetica" pitchFamily="34" charset="0"/>
                  </a:rPr>
                  <a:t>Tumors 3-5mm</a:t>
                </a:r>
                <a:endParaRPr lang="en-US" altLang="ja-JP" sz="800" b="1" dirty="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>
                <a:off x="1287052" y="583908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vert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4" name="Rectangle 29"/>
              <p:cNvSpPr>
                <a:spLocks noChangeArrowheads="1"/>
              </p:cNvSpPr>
              <p:nvPr/>
            </p:nvSpPr>
            <p:spPr bwMode="auto">
              <a:xfrm>
                <a:off x="610506" y="302614"/>
                <a:ext cx="675335" cy="215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r>
                  <a:rPr lang="en-US" altLang="ja-JP" sz="800" b="1" dirty="0" smtClean="0">
                    <a:latin typeface="Helvetica" pitchFamily="34" charset="0"/>
                    <a:cs typeface="Helvetica" pitchFamily="34" charset="0"/>
                  </a:rPr>
                  <a:t>IO33 cells sub-cut.</a:t>
                </a:r>
                <a:endParaRPr lang="en-US" altLang="ja-JP" sz="800" b="1" dirty="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5" name="Rectangle 5"/>
              <p:cNvSpPr>
                <a:spLocks noChangeArrowheads="1"/>
              </p:cNvSpPr>
              <p:nvPr/>
            </p:nvSpPr>
            <p:spPr bwMode="auto">
              <a:xfrm>
                <a:off x="2050853" y="424971"/>
                <a:ext cx="1067131" cy="187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ja-JP" sz="800" b="1" dirty="0">
                    <a:latin typeface="Helvetica" pitchFamily="34" charset="0"/>
                    <a:cs typeface="Helvetica" pitchFamily="34" charset="0"/>
                  </a:rPr>
                  <a:t>Sacrifice </a:t>
                </a:r>
                <a:r>
                  <a:rPr lang="en-US" altLang="ja-JP" sz="800" b="1" dirty="0" smtClean="0">
                    <a:latin typeface="Helvetica" pitchFamily="34" charset="0"/>
                    <a:cs typeface="Helvetica" pitchFamily="34" charset="0"/>
                  </a:rPr>
                  <a:t>3 </a:t>
                </a:r>
                <a:r>
                  <a:rPr lang="en-US" altLang="ja-JP" sz="800" b="1" dirty="0">
                    <a:latin typeface="Helvetica" pitchFamily="34" charset="0"/>
                    <a:cs typeface="Helvetica" pitchFamily="34" charset="0"/>
                  </a:rPr>
                  <a:t>weeks</a:t>
                </a:r>
              </a:p>
            </p:txBody>
          </p:sp>
          <p:sp>
            <p:nvSpPr>
              <p:cNvPr id="26" name="Line 22"/>
              <p:cNvSpPr>
                <a:spLocks noChangeShapeType="1"/>
              </p:cNvSpPr>
              <p:nvPr/>
            </p:nvSpPr>
            <p:spPr bwMode="auto">
              <a:xfrm>
                <a:off x="3000191" y="581904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vert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7" name="Rectangle 12"/>
              <p:cNvSpPr>
                <a:spLocks noChangeArrowheads="1"/>
              </p:cNvSpPr>
              <p:nvPr/>
            </p:nvSpPr>
            <p:spPr bwMode="auto">
              <a:xfrm>
                <a:off x="1175770" y="1196890"/>
                <a:ext cx="1822414" cy="18460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r"/>
                <a:endParaRPr lang="en-US" altLang="ja-JP" sz="800">
                  <a:latin typeface="Helvetica" pitchFamily="34" charset="0"/>
                  <a:cs typeface="Helvetica" pitchFamily="34" charset="0"/>
                </a:endParaRPr>
              </a:p>
              <a:p>
                <a:pPr algn="r"/>
                <a:endParaRPr lang="en-US" altLang="ja-JP" sz="8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8" name="Rectangle 13"/>
              <p:cNvSpPr>
                <a:spLocks noChangeArrowheads="1"/>
              </p:cNvSpPr>
              <p:nvPr/>
            </p:nvSpPr>
            <p:spPr bwMode="auto">
              <a:xfrm>
                <a:off x="1066770" y="1167838"/>
                <a:ext cx="2129095" cy="237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ja-JP" sz="800" b="1" dirty="0" smtClean="0">
                    <a:latin typeface="Helvetica" pitchFamily="34" charset="0"/>
                    <a:cs typeface="Helvetica" pitchFamily="34" charset="0"/>
                  </a:rPr>
                  <a:t>4.5mg/kg LD; 1.5mg/kg </a:t>
                </a:r>
                <a:r>
                  <a:rPr lang="en-US" altLang="ja-JP" sz="800" b="1" dirty="0" err="1" smtClean="0">
                    <a:latin typeface="Helvetica" pitchFamily="34" charset="0"/>
                    <a:cs typeface="Helvetica" pitchFamily="34" charset="0"/>
                  </a:rPr>
                  <a:t>rapa</a:t>
                </a:r>
                <a:r>
                  <a:rPr lang="en-US" altLang="ja-JP" sz="800" b="1" dirty="0" smtClean="0">
                    <a:latin typeface="Helvetica" pitchFamily="34" charset="0"/>
                    <a:cs typeface="Helvetica" pitchFamily="34" charset="0"/>
                  </a:rPr>
                  <a:t> QOD</a:t>
                </a:r>
                <a:endParaRPr lang="en-US" altLang="ja-JP" sz="800" b="1" dirty="0">
                  <a:latin typeface="Helvetica" pitchFamily="34" charset="0"/>
                  <a:cs typeface="Helvetica" pitchFamily="34" charset="0"/>
                </a:endParaRPr>
              </a:p>
            </p:txBody>
          </p:sp>
          <p:cxnSp>
            <p:nvCxnSpPr>
              <p:cNvPr id="29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918913" y="749455"/>
                <a:ext cx="0" cy="15027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" name="Rectangle 8"/>
              <p:cNvSpPr>
                <a:spLocks noChangeArrowheads="1"/>
              </p:cNvSpPr>
              <p:nvPr/>
            </p:nvSpPr>
            <p:spPr bwMode="auto">
              <a:xfrm rot="16200000">
                <a:off x="208191" y="1332916"/>
                <a:ext cx="1259550" cy="235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ja-JP" sz="800" b="1" dirty="0" smtClean="0">
                    <a:latin typeface="Helvetica" pitchFamily="34" charset="0"/>
                    <a:cs typeface="Helvetica" pitchFamily="34" charset="0"/>
                  </a:rPr>
                  <a:t>Syngeneic A/J mice</a:t>
                </a:r>
                <a:endParaRPr lang="en-US" altLang="ja-JP" sz="800" b="1" dirty="0">
                  <a:latin typeface="Helvetica" pitchFamily="34" charset="0"/>
                  <a:cs typeface="Helvetica" pitchFamily="34" charset="0"/>
                </a:endParaRPr>
              </a:p>
              <a:p>
                <a:endParaRPr lang="en-US" altLang="ja-JP" sz="800" b="1" dirty="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1176121" y="757798"/>
                <a:ext cx="1322001" cy="215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ja-JP" sz="800" b="1" dirty="0" smtClean="0">
                    <a:latin typeface="Helvetica" pitchFamily="34" charset="0"/>
                    <a:cs typeface="Helvetica" pitchFamily="34" charset="0"/>
                  </a:rPr>
                  <a:t>150μg </a:t>
                </a:r>
                <a:r>
                  <a:rPr lang="en-US" altLang="ja-JP" sz="800" b="1" dirty="0" err="1" smtClean="0">
                    <a:latin typeface="Helvetica" pitchFamily="34" charset="0"/>
                    <a:cs typeface="Helvetica" pitchFamily="34" charset="0"/>
                  </a:rPr>
                  <a:t>IgG</a:t>
                </a:r>
                <a:r>
                  <a:rPr lang="en-US" altLang="ja-JP" sz="800" b="1" dirty="0" smtClean="0">
                    <a:latin typeface="Helvetica" pitchFamily="34" charset="0"/>
                    <a:cs typeface="Helvetica" pitchFamily="34" charset="0"/>
                  </a:rPr>
                  <a:t> weekly </a:t>
                </a:r>
                <a:r>
                  <a:rPr lang="en-US" altLang="ja-JP" sz="800" b="1" dirty="0" err="1" smtClean="0">
                    <a:latin typeface="Helvetica" pitchFamily="34" charset="0"/>
                    <a:cs typeface="Helvetica" pitchFamily="34" charset="0"/>
                  </a:rPr>
                  <a:t>i.p</a:t>
                </a:r>
                <a:r>
                  <a:rPr lang="en-US" altLang="ja-JP" sz="800" b="1" dirty="0" smtClean="0">
                    <a:latin typeface="Helvetica" pitchFamily="34" charset="0"/>
                    <a:cs typeface="Helvetica" pitchFamily="34" charset="0"/>
                  </a:rPr>
                  <a:t>. </a:t>
                </a:r>
                <a:endParaRPr lang="en-US" altLang="ja-JP" sz="800" b="1" dirty="0">
                  <a:latin typeface="Helvetica" pitchFamily="34" charset="0"/>
                  <a:cs typeface="Helvetica" pitchFamily="34" charset="0"/>
                </a:endParaRPr>
              </a:p>
            </p:txBody>
          </p:sp>
          <p:cxnSp>
            <p:nvCxnSpPr>
              <p:cNvPr id="32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1291633" y="1200518"/>
                <a:ext cx="0" cy="18460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1176773" y="988307"/>
                <a:ext cx="1822414" cy="18460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r"/>
                <a:endParaRPr lang="en-US" altLang="ja-JP" sz="800">
                  <a:latin typeface="Helvetica" pitchFamily="34" charset="0"/>
                  <a:cs typeface="Helvetica" pitchFamily="34" charset="0"/>
                </a:endParaRPr>
              </a:p>
              <a:p>
                <a:pPr algn="r"/>
                <a:endParaRPr lang="en-US" altLang="ja-JP" sz="800">
                  <a:latin typeface="Helvetica" pitchFamily="34" charset="0"/>
                  <a:cs typeface="Helvetica" pitchFamily="34" charset="0"/>
                </a:endParaRPr>
              </a:p>
            </p:txBody>
          </p:sp>
          <p:cxnSp>
            <p:nvCxnSpPr>
              <p:cNvPr id="34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1292636" y="991935"/>
                <a:ext cx="0" cy="18460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5" name="Rectangle 12"/>
              <p:cNvSpPr>
                <a:spLocks noChangeArrowheads="1"/>
              </p:cNvSpPr>
              <p:nvPr/>
            </p:nvSpPr>
            <p:spPr bwMode="auto">
              <a:xfrm>
                <a:off x="1177777" y="1412213"/>
                <a:ext cx="1822414" cy="18460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r"/>
                <a:endParaRPr lang="en-US" altLang="ja-JP" sz="800">
                  <a:latin typeface="Helvetica" pitchFamily="34" charset="0"/>
                  <a:cs typeface="Helvetica" pitchFamily="34" charset="0"/>
                </a:endParaRPr>
              </a:p>
              <a:p>
                <a:pPr algn="r"/>
                <a:endParaRPr lang="en-US" altLang="ja-JP" sz="800">
                  <a:latin typeface="Helvetica" pitchFamily="34" charset="0"/>
                  <a:cs typeface="Helvetica" pitchFamily="34" charset="0"/>
                </a:endParaRPr>
              </a:p>
            </p:txBody>
          </p:sp>
          <p:cxnSp>
            <p:nvCxnSpPr>
              <p:cNvPr id="36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1293640" y="1415841"/>
                <a:ext cx="0" cy="18460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" name="Rectangle 13"/>
              <p:cNvSpPr>
                <a:spLocks noChangeArrowheads="1"/>
              </p:cNvSpPr>
              <p:nvPr/>
            </p:nvSpPr>
            <p:spPr bwMode="auto">
              <a:xfrm>
                <a:off x="1232894" y="973677"/>
                <a:ext cx="1484558" cy="215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ja-JP" sz="800" b="1" dirty="0" smtClean="0">
                    <a:latin typeface="Helvetica" pitchFamily="34" charset="0"/>
                    <a:cs typeface="Helvetica" pitchFamily="34" charset="0"/>
                  </a:rPr>
                  <a:t>150μg αPD-1 weekly </a:t>
                </a:r>
                <a:r>
                  <a:rPr lang="en-US" altLang="ja-JP" sz="800" b="1" dirty="0" err="1" smtClean="0">
                    <a:latin typeface="Helvetica" pitchFamily="34" charset="0"/>
                    <a:cs typeface="Helvetica" pitchFamily="34" charset="0"/>
                  </a:rPr>
                  <a:t>i.p</a:t>
                </a:r>
                <a:r>
                  <a:rPr lang="en-US" altLang="ja-JP" sz="800" b="1" dirty="0" smtClean="0">
                    <a:latin typeface="Helvetica" pitchFamily="34" charset="0"/>
                    <a:cs typeface="Helvetica" pitchFamily="34" charset="0"/>
                  </a:rPr>
                  <a:t>. </a:t>
                </a:r>
                <a:endParaRPr lang="en-US" altLang="ja-JP" sz="800" b="1" dirty="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8" name="Rectangle 13"/>
              <p:cNvSpPr>
                <a:spLocks noChangeArrowheads="1"/>
              </p:cNvSpPr>
              <p:nvPr/>
            </p:nvSpPr>
            <p:spPr bwMode="auto">
              <a:xfrm>
                <a:off x="1059004" y="1384220"/>
                <a:ext cx="2129095" cy="237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ja-JP" sz="800" b="1" dirty="0" smtClean="0">
                    <a:latin typeface="Helvetica" pitchFamily="34" charset="0"/>
                    <a:cs typeface="Helvetica" pitchFamily="34" charset="0"/>
                  </a:rPr>
                  <a:t>4.5mg/kg LD; 1.5mg/kg </a:t>
                </a:r>
                <a:r>
                  <a:rPr lang="en-US" altLang="ja-JP" sz="800" b="1" dirty="0" err="1" smtClean="0">
                    <a:latin typeface="Helvetica" pitchFamily="34" charset="0"/>
                    <a:cs typeface="Helvetica" pitchFamily="34" charset="0"/>
                  </a:rPr>
                  <a:t>veh</a:t>
                </a:r>
                <a:r>
                  <a:rPr lang="en-US" altLang="ja-JP" sz="800" b="1" dirty="0" smtClean="0">
                    <a:latin typeface="Helvetica" pitchFamily="34" charset="0"/>
                    <a:cs typeface="Helvetica" pitchFamily="34" charset="0"/>
                  </a:rPr>
                  <a:t> QOD</a:t>
                </a:r>
                <a:endParaRPr lang="en-US" altLang="ja-JP" sz="800" b="1" dirty="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39" name="Rectangle 12"/>
              <p:cNvSpPr>
                <a:spLocks noChangeArrowheads="1"/>
              </p:cNvSpPr>
              <p:nvPr/>
            </p:nvSpPr>
            <p:spPr bwMode="auto">
              <a:xfrm>
                <a:off x="1176773" y="1621687"/>
                <a:ext cx="1822414" cy="18460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r"/>
                <a:endParaRPr lang="en-US" altLang="ja-JP" sz="800">
                  <a:latin typeface="Helvetica" pitchFamily="34" charset="0"/>
                  <a:cs typeface="Helvetica" pitchFamily="34" charset="0"/>
                </a:endParaRPr>
              </a:p>
              <a:p>
                <a:pPr algn="r"/>
                <a:endParaRPr lang="en-US" altLang="ja-JP" sz="800">
                  <a:latin typeface="Helvetica" pitchFamily="34" charset="0"/>
                  <a:cs typeface="Helvetica" pitchFamily="34" charset="0"/>
                </a:endParaRPr>
              </a:p>
            </p:txBody>
          </p:sp>
          <p:cxnSp>
            <p:nvCxnSpPr>
              <p:cNvPr id="40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1292636" y="1625315"/>
                <a:ext cx="0" cy="18460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" name="Rectangle 12"/>
              <p:cNvSpPr>
                <a:spLocks noChangeArrowheads="1"/>
              </p:cNvSpPr>
              <p:nvPr/>
            </p:nvSpPr>
            <p:spPr bwMode="auto">
              <a:xfrm>
                <a:off x="1177777" y="1838977"/>
                <a:ext cx="1822414" cy="18460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r"/>
                <a:endParaRPr lang="en-US" altLang="ja-JP" sz="800">
                  <a:latin typeface="Helvetica" pitchFamily="34" charset="0"/>
                  <a:cs typeface="Helvetica" pitchFamily="34" charset="0"/>
                </a:endParaRPr>
              </a:p>
              <a:p>
                <a:pPr algn="r"/>
                <a:endParaRPr lang="en-US" altLang="ja-JP" sz="800">
                  <a:latin typeface="Helvetica" pitchFamily="34" charset="0"/>
                  <a:cs typeface="Helvetica" pitchFamily="34" charset="0"/>
                </a:endParaRPr>
              </a:p>
            </p:txBody>
          </p:sp>
          <p:cxnSp>
            <p:nvCxnSpPr>
              <p:cNvPr id="42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1293640" y="1842605"/>
                <a:ext cx="0" cy="18460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3" name="Rectangle 12"/>
              <p:cNvSpPr>
                <a:spLocks noChangeArrowheads="1"/>
              </p:cNvSpPr>
              <p:nvPr/>
            </p:nvSpPr>
            <p:spPr bwMode="auto">
              <a:xfrm>
                <a:off x="1177777" y="2053888"/>
                <a:ext cx="1822414" cy="18460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r"/>
                <a:endParaRPr lang="en-US" altLang="ja-JP" sz="800">
                  <a:latin typeface="Helvetica" pitchFamily="34" charset="0"/>
                  <a:cs typeface="Helvetica" pitchFamily="34" charset="0"/>
                </a:endParaRPr>
              </a:p>
              <a:p>
                <a:pPr algn="r"/>
                <a:endParaRPr lang="en-US" altLang="ja-JP" sz="800">
                  <a:latin typeface="Helvetica" pitchFamily="34" charset="0"/>
                  <a:cs typeface="Helvetica" pitchFamily="34" charset="0"/>
                </a:endParaRPr>
              </a:p>
            </p:txBody>
          </p:sp>
          <p:cxnSp>
            <p:nvCxnSpPr>
              <p:cNvPr id="44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1293640" y="2057516"/>
                <a:ext cx="0" cy="18460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5" name="Rectangle 13"/>
              <p:cNvSpPr>
                <a:spLocks noChangeArrowheads="1"/>
              </p:cNvSpPr>
              <p:nvPr/>
            </p:nvSpPr>
            <p:spPr bwMode="auto">
              <a:xfrm>
                <a:off x="1171041" y="1606050"/>
                <a:ext cx="820859" cy="215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ja-JP" sz="800" b="1" dirty="0" err="1" smtClean="0">
                    <a:latin typeface="Helvetica" pitchFamily="34" charset="0"/>
                    <a:cs typeface="Helvetica" pitchFamily="34" charset="0"/>
                  </a:rPr>
                  <a:t>Rapa&amp;IgG</a:t>
                </a:r>
                <a:endParaRPr lang="en-US" altLang="ja-JP" sz="800" b="1" dirty="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46" name="Rectangle 13"/>
              <p:cNvSpPr>
                <a:spLocks noChangeArrowheads="1"/>
              </p:cNvSpPr>
              <p:nvPr/>
            </p:nvSpPr>
            <p:spPr bwMode="auto">
              <a:xfrm>
                <a:off x="1218673" y="1818647"/>
                <a:ext cx="820859" cy="215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ja-JP" sz="800" b="1" dirty="0" err="1" smtClean="0">
                    <a:latin typeface="Helvetica" pitchFamily="34" charset="0"/>
                    <a:cs typeface="Helvetica" pitchFamily="34" charset="0"/>
                  </a:rPr>
                  <a:t>Veh</a:t>
                </a:r>
                <a:r>
                  <a:rPr lang="en-US" altLang="ja-JP" sz="800" b="1" dirty="0" smtClean="0">
                    <a:latin typeface="Helvetica" pitchFamily="34" charset="0"/>
                    <a:cs typeface="Helvetica" pitchFamily="34" charset="0"/>
                  </a:rPr>
                  <a:t>&amp;αPD-1</a:t>
                </a:r>
                <a:endParaRPr lang="en-US" altLang="ja-JP" sz="800" b="1" dirty="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47" name="Rectangle 13"/>
              <p:cNvSpPr>
                <a:spLocks noChangeArrowheads="1"/>
              </p:cNvSpPr>
              <p:nvPr/>
            </p:nvSpPr>
            <p:spPr bwMode="auto">
              <a:xfrm>
                <a:off x="1246348" y="2046573"/>
                <a:ext cx="820859" cy="215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ja-JP" sz="800" b="1" dirty="0" smtClean="0">
                    <a:latin typeface="Helvetica" pitchFamily="34" charset="0"/>
                    <a:cs typeface="Helvetica" pitchFamily="34" charset="0"/>
                  </a:rPr>
                  <a:t>Rapa&amp;αPD-1</a:t>
                </a:r>
                <a:endParaRPr lang="en-US" altLang="ja-JP" sz="800" b="1" dirty="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48" name="Rectangle 8"/>
              <p:cNvSpPr>
                <a:spLocks noChangeArrowheads="1"/>
              </p:cNvSpPr>
              <p:nvPr/>
            </p:nvSpPr>
            <p:spPr bwMode="auto">
              <a:xfrm>
                <a:off x="873671" y="962626"/>
                <a:ext cx="394455" cy="193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ja-JP" sz="800" b="1" dirty="0" smtClean="0">
                    <a:latin typeface="Helvetica" pitchFamily="34" charset="0"/>
                    <a:cs typeface="Helvetica" pitchFamily="34" charset="0"/>
                  </a:rPr>
                  <a:t>N=6</a:t>
                </a:r>
                <a:endParaRPr lang="en-US" altLang="ja-JP" sz="800" b="1" dirty="0">
                  <a:latin typeface="Helvetica" pitchFamily="34" charset="0"/>
                  <a:cs typeface="Helvetica" pitchFamily="34" charset="0"/>
                </a:endParaRPr>
              </a:p>
              <a:p>
                <a:endParaRPr lang="en-US" altLang="ja-JP" sz="800" b="1" dirty="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/>
            </p:nvSpPr>
            <p:spPr bwMode="auto">
              <a:xfrm>
                <a:off x="873670" y="1174097"/>
                <a:ext cx="394455" cy="193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ja-JP" sz="800" b="1" dirty="0" smtClean="0">
                    <a:latin typeface="Helvetica" pitchFamily="34" charset="0"/>
                    <a:cs typeface="Helvetica" pitchFamily="34" charset="0"/>
                  </a:rPr>
                  <a:t>N=6</a:t>
                </a:r>
                <a:endParaRPr lang="en-US" altLang="ja-JP" sz="800" b="1" dirty="0">
                  <a:latin typeface="Helvetica" pitchFamily="34" charset="0"/>
                  <a:cs typeface="Helvetica" pitchFamily="34" charset="0"/>
                </a:endParaRPr>
              </a:p>
              <a:p>
                <a:endParaRPr lang="en-US" altLang="ja-JP" sz="800" b="1" dirty="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0" name="Rectangle 8"/>
              <p:cNvSpPr>
                <a:spLocks noChangeArrowheads="1"/>
              </p:cNvSpPr>
              <p:nvPr/>
            </p:nvSpPr>
            <p:spPr bwMode="auto">
              <a:xfrm>
                <a:off x="875014" y="1400029"/>
                <a:ext cx="394455" cy="193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ja-JP" sz="800" b="1" dirty="0" smtClean="0">
                    <a:latin typeface="Helvetica" pitchFamily="34" charset="0"/>
                    <a:cs typeface="Helvetica" pitchFamily="34" charset="0"/>
                  </a:rPr>
                  <a:t>N=6</a:t>
                </a:r>
                <a:endParaRPr lang="en-US" altLang="ja-JP" sz="800" b="1" dirty="0">
                  <a:latin typeface="Helvetica" pitchFamily="34" charset="0"/>
                  <a:cs typeface="Helvetica" pitchFamily="34" charset="0"/>
                </a:endParaRPr>
              </a:p>
              <a:p>
                <a:endParaRPr lang="en-US" altLang="ja-JP" sz="800" b="1" dirty="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1" name="Rectangle 8"/>
              <p:cNvSpPr>
                <a:spLocks noChangeArrowheads="1"/>
              </p:cNvSpPr>
              <p:nvPr/>
            </p:nvSpPr>
            <p:spPr bwMode="auto">
              <a:xfrm>
                <a:off x="876756" y="1602741"/>
                <a:ext cx="394455" cy="193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ja-JP" sz="800" b="1" dirty="0" smtClean="0">
                    <a:latin typeface="Helvetica" pitchFamily="34" charset="0"/>
                    <a:cs typeface="Helvetica" pitchFamily="34" charset="0"/>
                  </a:rPr>
                  <a:t>N=6</a:t>
                </a:r>
                <a:endParaRPr lang="en-US" altLang="ja-JP" sz="800" b="1" dirty="0">
                  <a:latin typeface="Helvetica" pitchFamily="34" charset="0"/>
                  <a:cs typeface="Helvetica" pitchFamily="34" charset="0"/>
                </a:endParaRPr>
              </a:p>
              <a:p>
                <a:endParaRPr lang="en-US" altLang="ja-JP" sz="800" b="1" dirty="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2" name="Rectangle 8"/>
              <p:cNvSpPr>
                <a:spLocks noChangeArrowheads="1"/>
              </p:cNvSpPr>
              <p:nvPr/>
            </p:nvSpPr>
            <p:spPr bwMode="auto">
              <a:xfrm>
                <a:off x="869542" y="2033427"/>
                <a:ext cx="394455" cy="193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ja-JP" sz="800" b="1" dirty="0" smtClean="0">
                    <a:latin typeface="Helvetica" pitchFamily="34" charset="0"/>
                    <a:cs typeface="Helvetica" pitchFamily="34" charset="0"/>
                  </a:rPr>
                  <a:t>N=6</a:t>
                </a:r>
                <a:endParaRPr lang="en-US" altLang="ja-JP" sz="800" b="1" dirty="0">
                  <a:latin typeface="Helvetica" pitchFamily="34" charset="0"/>
                  <a:cs typeface="Helvetica" pitchFamily="34" charset="0"/>
                </a:endParaRPr>
              </a:p>
              <a:p>
                <a:endParaRPr lang="en-US" altLang="ja-JP" sz="800" b="1" dirty="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auto">
              <a:xfrm>
                <a:off x="868289" y="1820875"/>
                <a:ext cx="394455" cy="193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ja-JP" sz="800" b="1" dirty="0" smtClean="0">
                    <a:latin typeface="Helvetica" pitchFamily="34" charset="0"/>
                    <a:cs typeface="Helvetica" pitchFamily="34" charset="0"/>
                  </a:rPr>
                  <a:t>N=4</a:t>
                </a:r>
                <a:endParaRPr lang="en-US" altLang="ja-JP" sz="800" b="1" dirty="0">
                  <a:latin typeface="Helvetica" pitchFamily="34" charset="0"/>
                  <a:cs typeface="Helvetica" pitchFamily="34" charset="0"/>
                </a:endParaRPr>
              </a:p>
              <a:p>
                <a:endParaRPr lang="en-US" altLang="ja-JP" sz="800" b="1" dirty="0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aphicFrame>
          <p:nvGraphicFramePr>
            <p:cNvPr id="15" name="Chart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85133811"/>
                </p:ext>
              </p:extLst>
            </p:nvPr>
          </p:nvGraphicFramePr>
          <p:xfrm>
            <a:off x="1693053" y="2361323"/>
            <a:ext cx="2371725" cy="19526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6" name="Chart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85441467"/>
                </p:ext>
              </p:extLst>
            </p:nvPr>
          </p:nvGraphicFramePr>
          <p:xfrm>
            <a:off x="5230477" y="241610"/>
            <a:ext cx="3630382" cy="18234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5157563" y="12525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latin typeface="Helvetica" pitchFamily="34" charset="0"/>
                  <a:cs typeface="Helvetica" pitchFamily="34" charset="0"/>
                </a:rPr>
                <a:t>C.</a:t>
              </a:r>
              <a:endParaRPr lang="en-US" sz="800" b="1" dirty="0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268218" y="5132540"/>
            <a:ext cx="6492875" cy="19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631" tIns="36315" rIns="72631" bIns="363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en-US" sz="800" b="1" dirty="0">
                <a:latin typeface="Helvetica"/>
                <a:cs typeface="Helvetica"/>
              </a:rPr>
              <a:t>Supplementary Figure </a:t>
            </a:r>
            <a:r>
              <a:rPr lang="en-US" sz="800" b="1" dirty="0" smtClean="0">
                <a:latin typeface="Helvetica"/>
                <a:cs typeface="Helvetica"/>
              </a:rPr>
              <a:t>6.</a:t>
            </a:r>
            <a:endParaRPr lang="en-US" sz="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61444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590</Words>
  <Application>Microsoft Office PowerPoint</Application>
  <PresentationFormat>On-screen Show (4:3)</PresentationFormat>
  <Paragraphs>265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dennislab</dc:creator>
  <cp:lastModifiedBy>Training</cp:lastModifiedBy>
  <cp:revision>7</cp:revision>
  <dcterms:created xsi:type="dcterms:W3CDTF">2014-10-27T18:02:43Z</dcterms:created>
  <dcterms:modified xsi:type="dcterms:W3CDTF">2015-08-14T19:26:49Z</dcterms:modified>
</cp:coreProperties>
</file>